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2"/>
  </p:notesMasterIdLst>
  <p:sldIdLst>
    <p:sldId id="380" r:id="rId2"/>
    <p:sldId id="417" r:id="rId3"/>
    <p:sldId id="348" r:id="rId4"/>
    <p:sldId id="381" r:id="rId5"/>
    <p:sldId id="383" r:id="rId6"/>
    <p:sldId id="416" r:id="rId7"/>
    <p:sldId id="420" r:id="rId8"/>
    <p:sldId id="393" r:id="rId9"/>
    <p:sldId id="394" r:id="rId10"/>
    <p:sldId id="395" r:id="rId11"/>
    <p:sldId id="396" r:id="rId12"/>
    <p:sldId id="397" r:id="rId13"/>
    <p:sldId id="398" r:id="rId14"/>
    <p:sldId id="399" r:id="rId15"/>
    <p:sldId id="400" r:id="rId16"/>
    <p:sldId id="392" r:id="rId17"/>
    <p:sldId id="385" r:id="rId18"/>
    <p:sldId id="386" r:id="rId19"/>
    <p:sldId id="387" r:id="rId20"/>
    <p:sldId id="388" r:id="rId21"/>
    <p:sldId id="421" r:id="rId22"/>
    <p:sldId id="403" r:id="rId23"/>
    <p:sldId id="404" r:id="rId24"/>
    <p:sldId id="406" r:id="rId25"/>
    <p:sldId id="422" r:id="rId26"/>
    <p:sldId id="408" r:id="rId27"/>
    <p:sldId id="423" r:id="rId28"/>
    <p:sldId id="389" r:id="rId29"/>
    <p:sldId id="412" r:id="rId30"/>
    <p:sldId id="34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p:cViewPr varScale="1">
        <p:scale>
          <a:sx n="108" d="100"/>
          <a:sy n="108" d="100"/>
        </p:scale>
        <p:origin x="168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33E715-E90A-4339-AFB8-FCA535408502}" type="datetimeFigureOut">
              <a:rPr lang="en-US" smtClean="0"/>
              <a:pPr/>
              <a:t>7/17/2025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395D47-5654-4245-84D8-11C73AD9EF7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introduces three primary research approaches: Qualitative, Quantitative, and Mixed Methods. It emphasizes that these are not strict, separate categories but rather points along a spectrum. The slide highlights that Mixed Methods research occupies the middle ground, integrating aspects of both qualitative and quantitative approaches. A key distinction often made is that qualitative research deals with "words" (non-numerical data like interviews or observations), while quantitative research focuses on "numbers" (numerical data and statistical analysis).</a:t>
            </a:r>
          </a:p>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17</a:t>
            </a:fld>
            <a:endParaRPr lang="en-US"/>
          </a:p>
        </p:txBody>
      </p:sp>
    </p:spTree>
    <p:extLst>
      <p:ext uri="{BB962C8B-B14F-4D97-AF65-F5344CB8AC3E}">
        <p14:creationId xmlns:p14="http://schemas.microsoft.com/office/powerpoint/2010/main" val="42210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summarizes the specific research designs available within each of the three broad research approaches introduced previously. It categorizes various </a:t>
            </a:r>
            <a:r>
              <a:rPr lang="en-US" b="1" dirty="0"/>
              <a:t>Quantitative Designs</a:t>
            </a:r>
            <a:r>
              <a:rPr lang="en-US" dirty="0"/>
              <a:t> (e.g., experimental, surveys), </a:t>
            </a:r>
            <a:r>
              <a:rPr lang="en-US" b="1" dirty="0"/>
              <a:t>Qualitative Designs</a:t>
            </a:r>
            <a:r>
              <a:rPr lang="en-US" dirty="0"/>
              <a:t> (e.g., narrative, ethnography), and </a:t>
            </a:r>
            <a:r>
              <a:rPr lang="en-US" b="1" dirty="0"/>
              <a:t>Mixed Methods Designs</a:t>
            </a:r>
            <a:r>
              <a:rPr lang="en-US" dirty="0"/>
              <a:t> (e.g., convergent, explanatory sequential), providing a more detailed breakdown of the methodologies researchers can employ within each paradigm. They will be explained in detail in next slides</a:t>
            </a:r>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21</a:t>
            </a:fld>
            <a:endParaRPr lang="en-US"/>
          </a:p>
        </p:txBody>
      </p:sp>
    </p:spTree>
    <p:extLst>
      <p:ext uri="{BB962C8B-B14F-4D97-AF65-F5344CB8AC3E}">
        <p14:creationId xmlns:p14="http://schemas.microsoft.com/office/powerpoint/2010/main" val="253945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Quantitative Designs</a:t>
            </a:r>
            <a:r>
              <a:rPr lang="en-US" dirty="0"/>
              <a:t>, tracing their origins to the postpositivist worldview and their development in 19th- and 20th-century physiology and psychology. It then details specific quantitative methodologies:</a:t>
            </a:r>
          </a:p>
          <a:p>
            <a:r>
              <a:rPr lang="en-US" b="1" dirty="0"/>
              <a:t>True Experiments &amp; Quasi-experiments</a:t>
            </a:r>
            <a:r>
              <a:rPr lang="en-US" dirty="0"/>
              <a:t>: These are research designs aimed at establishing cause-and-effect relationships, with true experiments involving random assignment and control groups, while quasi-experiments lack full random assignment.</a:t>
            </a:r>
          </a:p>
          <a:p>
            <a:r>
              <a:rPr lang="en-US" b="1" dirty="0"/>
              <a:t>Single-subject Experiments (Applied Behavioral Analysis)</a:t>
            </a:r>
            <a:r>
              <a:rPr lang="en-US" dirty="0"/>
              <a:t>: This approach focuses on administering a treatment to one or a small number of individuals over time to observe its effects.</a:t>
            </a:r>
          </a:p>
          <a:p>
            <a:r>
              <a:rPr lang="en-US" b="1" dirty="0"/>
              <a:t>Nonexperimental Research</a:t>
            </a:r>
            <a:r>
              <a:rPr lang="en-US" dirty="0"/>
              <a:t>: This category includes designs that do not manipulate variables or randomly assign participants. Two types are highlighted:</a:t>
            </a:r>
          </a:p>
          <a:p>
            <a:pPr lvl="1"/>
            <a:r>
              <a:rPr lang="en-US" b="1" dirty="0"/>
              <a:t>Causal-comparative</a:t>
            </a:r>
            <a:r>
              <a:rPr lang="en-US" dirty="0"/>
              <a:t>: This design compares two or more groups based on a pre-existing characteristic or "cause."</a:t>
            </a:r>
          </a:p>
          <a:p>
            <a:pPr lvl="1"/>
            <a:r>
              <a:rPr lang="en-US" b="1" dirty="0"/>
              <a:t>Correlational</a:t>
            </a:r>
            <a:r>
              <a:rPr lang="en-US" dirty="0"/>
              <a:t>: This design measures the association or relationship between two or more variables without implying causation.</a:t>
            </a:r>
          </a:p>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22</a:t>
            </a:fld>
            <a:endParaRPr lang="en-US"/>
          </a:p>
        </p:txBody>
      </p:sp>
    </p:spTree>
    <p:extLst>
      <p:ext uri="{BB962C8B-B14F-4D97-AF65-F5344CB8AC3E}">
        <p14:creationId xmlns:p14="http://schemas.microsoft.com/office/powerpoint/2010/main" val="48982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This slide outlines key </a:t>
            </a:r>
            <a:r>
              <a:rPr lang="en-US" sz="1200" b="1" kern="1200" dirty="0">
                <a:solidFill>
                  <a:schemeClr val="tx1"/>
                </a:solidFill>
                <a:effectLst/>
                <a:latin typeface="+mn-lt"/>
                <a:ea typeface="+mn-ea"/>
                <a:cs typeface="+mn-cs"/>
              </a:rPr>
              <a:t>Qualitative Designs</a:t>
            </a:r>
            <a:r>
              <a:rPr lang="en-US" sz="1200" kern="1200" dirty="0">
                <a:solidFill>
                  <a:schemeClr val="tx1"/>
                </a:solidFill>
                <a:effectLst/>
                <a:latin typeface="+mn-lt"/>
                <a:ea typeface="+mn-ea"/>
                <a:cs typeface="+mn-cs"/>
              </a:rPr>
              <a:t>, which are research approaches focused on understanding experiences, perspectives, and meanings in depth, typically involving non-numerical data.</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It provides a concise description of each:</a:t>
            </a:r>
          </a:p>
          <a:p>
            <a:pPr rtl="0"/>
            <a:r>
              <a:rPr lang="en-US" sz="1200" b="1" kern="1200" dirty="0">
                <a:solidFill>
                  <a:schemeClr val="tx1"/>
                </a:solidFill>
                <a:effectLst/>
                <a:latin typeface="+mn-lt"/>
                <a:ea typeface="+mn-ea"/>
                <a:cs typeface="+mn-cs"/>
              </a:rPr>
              <a:t>Descriptive Method</a:t>
            </a:r>
            <a:r>
              <a:rPr lang="en-US" sz="1200" kern="1200" dirty="0">
                <a:solidFill>
                  <a:schemeClr val="tx1"/>
                </a:solidFill>
                <a:effectLst/>
                <a:latin typeface="+mn-lt"/>
                <a:ea typeface="+mn-ea"/>
                <a:cs typeface="+mn-cs"/>
              </a:rPr>
              <a:t>: This approach sticks closely to the collected data, using minimal theoretical frameworks to organize information into themes.</a:t>
            </a:r>
          </a:p>
          <a:p>
            <a:pPr rtl="0"/>
            <a:r>
              <a:rPr lang="en-US" sz="1200" b="1" kern="1200" dirty="0">
                <a:solidFill>
                  <a:schemeClr val="tx1"/>
                </a:solidFill>
                <a:effectLst/>
                <a:latin typeface="+mn-lt"/>
                <a:ea typeface="+mn-ea"/>
                <a:cs typeface="+mn-cs"/>
              </a:rPr>
              <a:t>Narrative Research</a:t>
            </a:r>
            <a:r>
              <a:rPr lang="en-US" sz="1200" kern="1200" dirty="0">
                <a:solidFill>
                  <a:schemeClr val="tx1"/>
                </a:solidFill>
                <a:effectLst/>
                <a:latin typeface="+mn-lt"/>
                <a:ea typeface="+mn-ea"/>
                <a:cs typeface="+mn-cs"/>
              </a:rPr>
              <a:t>: This design involves studying individuals' lives by gathering their stories, which the researcher may then retell or restructure into a chronological narrative.</a:t>
            </a:r>
            <a:r>
              <a:rPr lang="en-US" sz="1200" kern="1200" baseline="30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Phenomenological Research</a:t>
            </a:r>
            <a:r>
              <a:rPr lang="en-US" sz="1200" kern="1200" dirty="0">
                <a:solidFill>
                  <a:schemeClr val="tx1"/>
                </a:solidFill>
                <a:effectLst/>
                <a:latin typeface="+mn-lt"/>
                <a:ea typeface="+mn-ea"/>
                <a:cs typeface="+mn-cs"/>
              </a:rPr>
              <a:t>: The aim here is to describe the shared lived experiences of individuals regarding a specific phenomenon, ultimately seeking to capture its "essence."</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Grounded Theory</a:t>
            </a:r>
            <a:r>
              <a:rPr lang="en-US" sz="1200" kern="1200" dirty="0">
                <a:solidFill>
                  <a:schemeClr val="tx1"/>
                </a:solidFill>
                <a:effectLst/>
                <a:latin typeface="+mn-lt"/>
                <a:ea typeface="+mn-ea"/>
                <a:cs typeface="+mn-cs"/>
              </a:rPr>
              <a:t>: This method focuses on developing a new, abstract theory about a process, action, or interaction.</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The theory is "grounded" in the participants' perspectives through multiple stages of data collection and refinement.</a:t>
            </a:r>
            <a:r>
              <a:rPr lang="en-US" sz="1200"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Ethnography</a:t>
            </a:r>
            <a:r>
              <a:rPr lang="en-US" sz="1200" kern="1200" dirty="0">
                <a:solidFill>
                  <a:schemeClr val="tx1"/>
                </a:solidFill>
                <a:effectLst/>
                <a:latin typeface="+mn-lt"/>
                <a:ea typeface="+mn-ea"/>
                <a:cs typeface="+mn-cs"/>
              </a:rPr>
              <a:t>: This design involves an in-depth study of an intact cultural group in their natural setting over an extended period, focusing on their shared patterns of behaviors, language, and actions.</a:t>
            </a:r>
            <a:r>
              <a:rPr lang="en-US" sz="1200" kern="1200" baseline="30000" dirty="0">
                <a:solidFill>
                  <a:schemeClr val="tx1"/>
                </a:solidFill>
                <a:effectLst/>
                <a:latin typeface="+mn-lt"/>
                <a:ea typeface="+mn-ea"/>
                <a:cs typeface="+mn-cs"/>
              </a:rPr>
              <a:t>6</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Case Studies</a:t>
            </a:r>
            <a:r>
              <a:rPr lang="en-US" sz="1200" kern="1200" dirty="0">
                <a:solidFill>
                  <a:schemeClr val="tx1"/>
                </a:solidFill>
                <a:effectLst/>
                <a:latin typeface="+mn-lt"/>
                <a:ea typeface="+mn-ea"/>
                <a:cs typeface="+mn-cs"/>
              </a:rPr>
              <a:t>: This approach involves a detailed, in-depth analysis of a specific "case," which could be a program, event, activity, process, or even individuals, all within defined time and place boundaries.</a:t>
            </a:r>
            <a:r>
              <a:rPr lang="en-US" sz="1200" kern="1200" baseline="30000" dirty="0">
                <a:solidFill>
                  <a:schemeClr val="tx1"/>
                </a:solidFill>
                <a:effectLst/>
                <a:latin typeface="+mn-lt"/>
                <a:ea typeface="+mn-ea"/>
                <a:cs typeface="+mn-cs"/>
              </a:rPr>
              <a:t>7</a:t>
            </a:r>
            <a:endParaRPr lang="en-US" sz="1200" kern="1200" dirty="0">
              <a:solidFill>
                <a:schemeClr val="tx1"/>
              </a:solidFill>
              <a:effectLst/>
              <a:latin typeface="+mn-lt"/>
              <a:ea typeface="+mn-ea"/>
              <a:cs typeface="+mn-cs"/>
            </a:endParaRPr>
          </a:p>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24</a:t>
            </a:fld>
            <a:endParaRPr lang="en-US"/>
          </a:p>
        </p:txBody>
      </p:sp>
    </p:spTree>
    <p:extLst>
      <p:ext uri="{BB962C8B-B14F-4D97-AF65-F5344CB8AC3E}">
        <p14:creationId xmlns:p14="http://schemas.microsoft.com/office/powerpoint/2010/main" val="205628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This slide introduces the various </a:t>
            </a:r>
            <a:r>
              <a:rPr lang="en-US" sz="1200" b="1" kern="1200" dirty="0">
                <a:solidFill>
                  <a:schemeClr val="tx1"/>
                </a:solidFill>
                <a:effectLst/>
                <a:latin typeface="+mn-lt"/>
                <a:ea typeface="+mn-ea"/>
                <a:cs typeface="+mn-cs"/>
              </a:rPr>
              <a:t>Mixed Methods Designs</a:t>
            </a:r>
            <a:r>
              <a:rPr lang="en-US" sz="1200" kern="1200" dirty="0">
                <a:solidFill>
                  <a:schemeClr val="tx1"/>
                </a:solidFill>
                <a:effectLst/>
                <a:latin typeface="+mn-lt"/>
                <a:ea typeface="+mn-ea"/>
                <a:cs typeface="+mn-cs"/>
              </a:rPr>
              <a:t>, which are research approaches that combine both qualitative and quantitative methods within a single study. It lists four primary types:</a:t>
            </a:r>
          </a:p>
          <a:p>
            <a:pPr rtl="0"/>
            <a:r>
              <a:rPr lang="en-US" sz="1200" b="1" kern="1200" dirty="0">
                <a:solidFill>
                  <a:schemeClr val="tx1"/>
                </a:solidFill>
                <a:effectLst/>
                <a:latin typeface="+mn-lt"/>
                <a:ea typeface="+mn-ea"/>
                <a:cs typeface="+mn-cs"/>
              </a:rPr>
              <a:t>Convergent Mixed Methods Design</a:t>
            </a:r>
            <a:r>
              <a:rPr lang="en-US" sz="1200" kern="1200" dirty="0">
                <a:solidFill>
                  <a:schemeClr val="tx1"/>
                </a:solidFill>
                <a:effectLst/>
                <a:latin typeface="+mn-lt"/>
                <a:ea typeface="+mn-ea"/>
                <a:cs typeface="+mn-cs"/>
              </a:rPr>
              <a:t>: In this design, qualitative and quantitative data are collected concurrently and then merged or "converged" for analysis and interpretation. The idea is to compare and contrast the findings from both types of data to gain a more comprehensive understanding of the research problem.</a:t>
            </a:r>
          </a:p>
          <a:p>
            <a:pPr rtl="0"/>
            <a:r>
              <a:rPr lang="en-US" sz="1200" b="1" kern="1200" dirty="0">
                <a:solidFill>
                  <a:schemeClr val="tx1"/>
                </a:solidFill>
                <a:effectLst/>
                <a:latin typeface="+mn-lt"/>
                <a:ea typeface="+mn-ea"/>
                <a:cs typeface="+mn-cs"/>
              </a:rPr>
              <a:t>Explanatory Sequential Mixed Methods Design</a:t>
            </a:r>
            <a:r>
              <a:rPr lang="en-US" sz="1200" kern="1200" dirty="0">
                <a:solidFill>
                  <a:schemeClr val="tx1"/>
                </a:solidFill>
                <a:effectLst/>
                <a:latin typeface="+mn-lt"/>
                <a:ea typeface="+mn-ea"/>
                <a:cs typeface="+mn-cs"/>
              </a:rPr>
              <a:t>: This design involves two distinct phases. Quantitative data is collected and analyzed first, followed by qualitative data collection and analysis. The qualitative phase is used to help explain or elaborate on the initial quantitative findings.</a:t>
            </a:r>
          </a:p>
          <a:p>
            <a:pPr rtl="0"/>
            <a:r>
              <a:rPr lang="en-US" sz="1200" b="1" kern="1200" dirty="0">
                <a:solidFill>
                  <a:schemeClr val="tx1"/>
                </a:solidFill>
                <a:effectLst/>
                <a:latin typeface="+mn-lt"/>
                <a:ea typeface="+mn-ea"/>
                <a:cs typeface="+mn-cs"/>
              </a:rPr>
              <a:t>Exploratory Sequential Mixed Methods Design</a:t>
            </a:r>
            <a:r>
              <a:rPr lang="en-US" sz="1200" kern="1200" dirty="0">
                <a:solidFill>
                  <a:schemeClr val="tx1"/>
                </a:solidFill>
                <a:effectLst/>
                <a:latin typeface="+mn-lt"/>
                <a:ea typeface="+mn-ea"/>
                <a:cs typeface="+mn-cs"/>
              </a:rPr>
              <a:t>: Similar to the explanatory design, this also has two phases, but the order is reversed. Qualitative data is collected and analyzed first to explore a phenomenon or generate hypotheses. This is then followed by quantitative data collection and analysis to test or generalize the initial qualitative findings.</a:t>
            </a:r>
          </a:p>
          <a:p>
            <a:pPr rtl="0"/>
            <a:r>
              <a:rPr lang="en-US" sz="1200" b="1" kern="1200" dirty="0">
                <a:solidFill>
                  <a:schemeClr val="tx1"/>
                </a:solidFill>
                <a:effectLst/>
                <a:latin typeface="+mn-lt"/>
                <a:ea typeface="+mn-ea"/>
                <a:cs typeface="+mn-cs"/>
              </a:rPr>
              <a:t>Complex Mixed Methods Design</a:t>
            </a:r>
            <a:r>
              <a:rPr lang="en-US" sz="1200" kern="1200" dirty="0">
                <a:solidFill>
                  <a:schemeClr val="tx1"/>
                </a:solidFill>
                <a:effectLst/>
                <a:latin typeface="+mn-lt"/>
                <a:ea typeface="+mn-ea"/>
                <a:cs typeface="+mn-cs"/>
              </a:rPr>
              <a:t>: This refers to more intricate designs that embed core mixed methods approaches within a larger, overarching research framework. These can involve multiple phases, various data sources, and often address complex research questions that require a multifaceted approach.</a:t>
            </a:r>
          </a:p>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25</a:t>
            </a:fld>
            <a:endParaRPr lang="en-US"/>
          </a:p>
        </p:txBody>
      </p:sp>
    </p:spTree>
    <p:extLst>
      <p:ext uri="{BB962C8B-B14F-4D97-AF65-F5344CB8AC3E}">
        <p14:creationId xmlns:p14="http://schemas.microsoft.com/office/powerpoint/2010/main" val="91884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introduces "Research Methods" as the third crucial component in the broader "philosophy-design-methods" framework for conducting research. It defines research methods as the specific techniques used for data collection, analysis, and interpretation. The slide emphasizes the variety of choices researchers have, such as using predetermined approaches versus more flexible ones, and collecting numerical versus non-numerical data. Finally, it provides examples of diverse data collection methods, ranging from structured instruments like questionnaires to more open-ended approaches like observations without predetermined questions or open interviews.</a:t>
            </a:r>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26</a:t>
            </a:fld>
            <a:endParaRPr lang="en-US"/>
          </a:p>
        </p:txBody>
      </p:sp>
    </p:spTree>
    <p:extLst>
      <p:ext uri="{BB962C8B-B14F-4D97-AF65-F5344CB8AC3E}">
        <p14:creationId xmlns:p14="http://schemas.microsoft.com/office/powerpoint/2010/main" val="355222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This slide outlines the </a:t>
            </a:r>
            <a:r>
              <a:rPr lang="en-US" sz="1200" b="1" kern="1200" dirty="0">
                <a:solidFill>
                  <a:schemeClr val="tx1"/>
                </a:solidFill>
                <a:effectLst/>
                <a:latin typeface="+mn-lt"/>
                <a:ea typeface="+mn-ea"/>
                <a:cs typeface="+mn-cs"/>
              </a:rPr>
              <a:t>Criteria for Selecting a Research Approach</a:t>
            </a:r>
            <a:r>
              <a:rPr lang="en-US" sz="1200" kern="1200" dirty="0">
                <a:solidFill>
                  <a:schemeClr val="tx1"/>
                </a:solidFill>
                <a:effectLst/>
                <a:latin typeface="+mn-lt"/>
                <a:ea typeface="+mn-ea"/>
                <a:cs typeface="+mn-cs"/>
              </a:rPr>
              <a:t>, emphasizing that the choice between qualitative, quantitative, or mixed methods designs is influenced by several practical considerations.</a:t>
            </a:r>
          </a:p>
          <a:p>
            <a:pPr rtl="0"/>
            <a:r>
              <a:rPr lang="en-US" sz="1200" kern="1200" dirty="0">
                <a:solidFill>
                  <a:schemeClr val="tx1"/>
                </a:solidFill>
                <a:effectLst/>
                <a:latin typeface="+mn-lt"/>
                <a:ea typeface="+mn-ea"/>
                <a:cs typeface="+mn-cs"/>
              </a:rPr>
              <a:t>It highlights the researcher's individual experiences, training, available time, and resources as crucial factors.</a:t>
            </a:r>
          </a:p>
          <a:p>
            <a:pPr rtl="0"/>
            <a:r>
              <a:rPr lang="en-US" sz="1200" b="1" kern="1200" dirty="0">
                <a:solidFill>
                  <a:schemeClr val="tx1"/>
                </a:solidFill>
                <a:effectLst/>
                <a:latin typeface="+mn-lt"/>
                <a:ea typeface="+mn-ea"/>
                <a:cs typeface="+mn-cs"/>
              </a:rPr>
              <a:t>Quantitative approaches</a:t>
            </a:r>
            <a:r>
              <a:rPr lang="en-US" sz="1200" kern="1200" dirty="0">
                <a:solidFill>
                  <a:schemeClr val="tx1"/>
                </a:solidFill>
                <a:effectLst/>
                <a:latin typeface="+mn-lt"/>
                <a:ea typeface="+mn-ea"/>
                <a:cs typeface="+mn-cs"/>
              </a:rPr>
              <a:t> are presented as traditional, highly structured, and governed by established rules, suggesting they might be favored by researchers with a strong background in statistical analysis and structured methodologies.</a:t>
            </a:r>
          </a:p>
          <a:p>
            <a:pPr rtl="0"/>
            <a:r>
              <a:rPr lang="en-US" sz="1200" b="1" kern="1200" dirty="0">
                <a:solidFill>
                  <a:schemeClr val="tx1"/>
                </a:solidFill>
                <a:effectLst/>
                <a:latin typeface="+mn-lt"/>
                <a:ea typeface="+mn-ea"/>
                <a:cs typeface="+mn-cs"/>
              </a:rPr>
              <a:t>Qualitative approaches</a:t>
            </a:r>
            <a:r>
              <a:rPr lang="en-US" sz="1200" kern="1200" dirty="0">
                <a:solidFill>
                  <a:schemeClr val="tx1"/>
                </a:solidFill>
                <a:effectLst/>
                <a:latin typeface="+mn-lt"/>
                <a:ea typeface="+mn-ea"/>
                <a:cs typeface="+mn-cs"/>
              </a:rPr>
              <a:t>, in contrast, are characterized by their flexibility, allowing for innovation, researcher-designed frameworks, and a creative writing style. They are noted as particularly suitable for studies involving social justice or community involvement, implying their strength in exploring nuanced human experiences and societal issues.</a:t>
            </a:r>
          </a:p>
          <a:p>
            <a:pPr rtl="0"/>
            <a:r>
              <a:rPr lang="en-US" sz="1200" b="1" kern="1200" dirty="0">
                <a:solidFill>
                  <a:schemeClr val="tx1"/>
                </a:solidFill>
                <a:effectLst/>
                <a:latin typeface="+mn-lt"/>
                <a:ea typeface="+mn-ea"/>
                <a:cs typeface="+mn-cs"/>
              </a:rPr>
              <a:t>Mixed Methods approaches</a:t>
            </a:r>
            <a:r>
              <a:rPr lang="en-US" sz="1200" kern="1200" dirty="0">
                <a:solidFill>
                  <a:schemeClr val="tx1"/>
                </a:solidFill>
                <a:effectLst/>
                <a:latin typeface="+mn-lt"/>
                <a:ea typeface="+mn-ea"/>
                <a:cs typeface="+mn-cs"/>
              </a:rPr>
              <a:t> are identified as requiring additional time due to the need to collect and analyze both quantitative and qualitative data, suggesting they are a more resource-intensive option.</a:t>
            </a:r>
          </a:p>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29</a:t>
            </a:fld>
            <a:endParaRPr lang="en-US"/>
          </a:p>
        </p:txBody>
      </p:sp>
    </p:spTree>
    <p:extLst>
      <p:ext uri="{BB962C8B-B14F-4D97-AF65-F5344CB8AC3E}">
        <p14:creationId xmlns:p14="http://schemas.microsoft.com/office/powerpoint/2010/main" val="694647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0A395D47-5654-4245-84D8-11C73AD9EF7D}" type="slidenum">
              <a:rPr lang="en-US" smtClean="0"/>
              <a:pPr/>
              <a:t>30</a:t>
            </a:fld>
            <a:endParaRPr lang="en-US"/>
          </a:p>
        </p:txBody>
      </p:sp>
    </p:spTree>
    <p:extLst>
      <p:ext uri="{BB962C8B-B14F-4D97-AF65-F5344CB8AC3E}">
        <p14:creationId xmlns:p14="http://schemas.microsoft.com/office/powerpoint/2010/main" val="130179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E173BAF-9AF9-4D34-801B-252A0999107F}" type="datetimeFigureOut">
              <a:rPr lang="en-US" smtClean="0"/>
              <a:pPr/>
              <a:t>7/17/2025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0FDBCD0-E0EF-406B-9200-FCFECE38EC84}"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173BAF-9AF9-4D34-801B-252A0999107F}"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DBCD0-E0EF-406B-9200-FCFECE38EC8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0FDBCD0-E0EF-406B-9200-FCFECE38EC84}"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173BAF-9AF9-4D34-801B-252A0999107F}"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اسلاید اصلی">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8C5F10-8EF2-D2E4-C147-3052C67017D7}"/>
              </a:ext>
            </a:extLst>
          </p:cNvPr>
          <p:cNvSpPr>
            <a:spLocks noGrp="1"/>
          </p:cNvSpPr>
          <p:nvPr>
            <p:ph type="sldNum" sz="quarter" idx="12"/>
          </p:nvPr>
        </p:nvSpPr>
        <p:spPr/>
        <p:txBody>
          <a:bodyPr/>
          <a:lstStyle/>
          <a:p>
            <a:fld id="{19DE2970-92CA-499E-96D2-44AAA61ABBDF}" type="slidenum">
              <a:rPr lang="fa-IR" smtClean="0"/>
              <a:t>‹#›</a:t>
            </a:fld>
            <a:endParaRPr lang="fa-IR"/>
          </a:p>
        </p:txBody>
      </p:sp>
      <p:pic>
        <p:nvPicPr>
          <p:cNvPr id="6" name="Picture 5">
            <a:extLst>
              <a:ext uri="{FF2B5EF4-FFF2-40B4-BE49-F238E27FC236}">
                <a16:creationId xmlns:a16="http://schemas.microsoft.com/office/drawing/2014/main" id="{F99B36C8-D90A-D28F-6E3D-D80472C86D53}"/>
              </a:ext>
            </a:extLst>
          </p:cNvPr>
          <p:cNvPicPr>
            <a:picLocks noChangeAspect="1"/>
          </p:cNvPicPr>
          <p:nvPr userDrawn="1"/>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114128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E173BAF-9AF9-4D34-801B-252A0999107F}"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0FDBCD0-E0EF-406B-9200-FCFECE38EC84}"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E173BAF-9AF9-4D34-801B-252A0999107F}" type="datetimeFigureOut">
              <a:rPr lang="en-US" smtClean="0"/>
              <a:pPr/>
              <a:t>7/17/2025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0FDBCD0-E0EF-406B-9200-FCFECE38EC84}"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6E173BAF-9AF9-4D34-801B-252A0999107F}"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DBCD0-E0EF-406B-9200-FCFECE38EC84}"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E173BAF-9AF9-4D34-801B-252A0999107F}" type="datetimeFigureOut">
              <a:rPr lang="en-US" smtClean="0"/>
              <a:pPr/>
              <a:t>7/17/2025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0FDBCD0-E0EF-406B-9200-FCFECE38EC84}"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E173BAF-9AF9-4D34-801B-252A0999107F}"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0FDBCD0-E0EF-406B-9200-FCFECE38EC8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6E173BAF-9AF9-4D34-801B-252A0999107F}"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0FDBCD0-E0EF-406B-9200-FCFECE38EC8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0FDBCD0-E0EF-406B-9200-FCFECE38EC84}"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6E173BAF-9AF9-4D34-801B-252A0999107F}" type="datetimeFigureOut">
              <a:rPr lang="en-US" smtClean="0"/>
              <a:pPr/>
              <a:t>7/17/2025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0FDBCD0-E0EF-406B-9200-FCFECE38EC84}"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6E173BAF-9AF9-4D34-801B-252A0999107F}" type="datetimeFigureOut">
              <a:rPr lang="en-US" smtClean="0"/>
              <a:pPr/>
              <a:t>7/17/2025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E173BAF-9AF9-4D34-801B-252A0999107F}" type="datetimeFigureOut">
              <a:rPr lang="en-US" smtClean="0"/>
              <a:pPr/>
              <a:t>7/17/2025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0FDBCD0-E0EF-406B-9200-FCFECE38EC84}"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m.morowati@ssu.ac.ir" TargetMode="External"/><Relationship Id="rId5" Type="http://schemas.openxmlformats.org/officeDocument/2006/relationships/hyperlink" Target="mailto:morowaty@gmail.com" TargetMode="External"/><Relationship Id="rId4" Type="http://schemas.openxmlformats.org/officeDocument/2006/relationships/hyperlink" Target="mailto:morowatisharif@yahoo.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8" Type="http://schemas.openxmlformats.org/officeDocument/2006/relationships/hyperlink" Target="#_bookmark603"/><Relationship Id="rId3" Type="http://schemas.openxmlformats.org/officeDocument/2006/relationships/slideLayout" Target="../slideLayouts/slideLayout2.xml"/><Relationship Id="rId7" Type="http://schemas.openxmlformats.org/officeDocument/2006/relationships/hyperlink" Target="#_bookmark629"/><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_bookmark628"/><Relationship Id="rId5" Type="http://schemas.openxmlformats.org/officeDocument/2006/relationships/hyperlink" Target="#_bookmark611"/><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hyperlink" Target="mailto:morowatisharif@yahoo.com" TargetMode="External"/><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0ECF0FF-79D7-8294-C215-A7C3C1496C2E}"/>
              </a:ext>
            </a:extLst>
          </p:cNvPr>
          <p:cNvSpPr/>
          <p:nvPr/>
        </p:nvSpPr>
        <p:spPr>
          <a:xfrm>
            <a:off x="580293" y="1335506"/>
            <a:ext cx="7992207" cy="4186990"/>
          </a:xfrm>
          <a:prstGeom prst="roundRect">
            <a:avLst>
              <a:gd name="adj" fmla="val 11207"/>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sz="1350"/>
          </a:p>
        </p:txBody>
      </p:sp>
      <p:pic>
        <p:nvPicPr>
          <p:cNvPr id="2" name="Picture 1">
            <a:extLst>
              <a:ext uri="{FF2B5EF4-FFF2-40B4-BE49-F238E27FC236}">
                <a16:creationId xmlns:a16="http://schemas.microsoft.com/office/drawing/2014/main" id="{6355063B-5A77-692D-A7DF-55E0365EEE80}"/>
              </a:ext>
            </a:extLst>
          </p:cNvPr>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t="21403" b="19649"/>
          <a:stretch/>
        </p:blipFill>
        <p:spPr>
          <a:xfrm>
            <a:off x="2148046" y="2000143"/>
            <a:ext cx="4847909" cy="2857715"/>
          </a:xfrm>
          <a:prstGeom prst="rect">
            <a:avLst/>
          </a:prstGeom>
        </p:spPr>
      </p:pic>
      <p:pic>
        <p:nvPicPr>
          <p:cNvPr id="5" name="Picture 4">
            <a:extLst>
              <a:ext uri="{FF2B5EF4-FFF2-40B4-BE49-F238E27FC236}">
                <a16:creationId xmlns:a16="http://schemas.microsoft.com/office/drawing/2014/main" id="{5C369D78-8460-B5CA-3AB3-0E48533822D5}"/>
              </a:ext>
            </a:extLst>
          </p:cNvPr>
          <p:cNvPicPr>
            <a:picLocks noChangeAspect="1"/>
          </p:cNvPicPr>
          <p:nvPr/>
        </p:nvPicPr>
        <p:blipFill rotWithShape="1">
          <a:blip r:embed="rId6"/>
          <a:srcRect l="43750"/>
          <a:stretch/>
        </p:blipFill>
        <p:spPr>
          <a:xfrm rot="5400000">
            <a:off x="-2785403" y="2785403"/>
            <a:ext cx="6858000" cy="1287194"/>
          </a:xfrm>
          <a:prstGeom prst="rect">
            <a:avLst/>
          </a:prstGeom>
        </p:spPr>
      </p:pic>
      <p:pic>
        <p:nvPicPr>
          <p:cNvPr id="4" name="Recorded Sound">
            <a:hlinkClick r:id="" action="ppaction://media"/>
            <a:extLst>
              <a:ext uri="{FF2B5EF4-FFF2-40B4-BE49-F238E27FC236}">
                <a16:creationId xmlns:a16="http://schemas.microsoft.com/office/drawing/2014/main" id="{64522258-C4F3-6406-71FB-086AF42C6D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3839388"/>
      </p:ext>
    </p:extLst>
  </p:cSld>
  <p:clrMapOvr>
    <a:masterClrMapping/>
  </p:clrMapOvr>
  <mc:AlternateContent xmlns:mc="http://schemas.openxmlformats.org/markup-compatibility/2006" xmlns:p14="http://schemas.microsoft.com/office/powerpoint/2010/main">
    <mc:Choice Requires="p14">
      <p:transition spd="slow" p14:dur="1600" advTm="466925">
        <p14:gallery dir="l"/>
      </p:transition>
    </mc:Choice>
    <mc:Fallback xmlns="">
      <p:transition spd="slow" advTm="466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4887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The Constructivist Worldview</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77500" lnSpcReduction="20000"/>
          </a:bodyPr>
          <a:lstStyle/>
          <a:p>
            <a:pPr lvl="0"/>
            <a:r>
              <a:rPr lang="en-US" b="1" dirty="0"/>
              <a:t>Philosophical Position:</a:t>
            </a:r>
            <a:r>
              <a:rPr lang="en-US" dirty="0"/>
              <a:t> Used in qualitative research, often combined with interpretivism. </a:t>
            </a:r>
          </a:p>
          <a:p>
            <a:pPr lvl="0"/>
            <a:r>
              <a:rPr lang="en-US" b="1" dirty="0"/>
              <a:t>Core Belief:</a:t>
            </a:r>
            <a:r>
              <a:rPr lang="en-US" dirty="0"/>
              <a:t> Individuals seek understanding of their world by developing subjective meanings of experiences. </a:t>
            </a:r>
          </a:p>
          <a:p>
            <a:pPr lvl="0"/>
            <a:r>
              <a:rPr lang="en-US" b="1" dirty="0"/>
              <a:t>Meanings:</a:t>
            </a:r>
            <a:r>
              <a:rPr lang="en-US" dirty="0"/>
              <a:t> Varied and multiple; researcher seeks complexity of views. </a:t>
            </a:r>
          </a:p>
          <a:p>
            <a:pPr lvl="0"/>
            <a:r>
              <a:rPr lang="en-US" b="1" dirty="0"/>
              <a:t>Goal:</a:t>
            </a:r>
            <a:r>
              <a:rPr lang="en-US" dirty="0"/>
              <a:t> Rely on participants' views. </a:t>
            </a:r>
          </a:p>
          <a:p>
            <a:pPr lvl="0"/>
            <a:r>
              <a:rPr lang="en-US" b="1" dirty="0"/>
              <a:t>Questioning:</a:t>
            </a:r>
            <a:r>
              <a:rPr lang="en-US" dirty="0"/>
              <a:t> Broad and general, open-ended, allowing participants to construct meaning. </a:t>
            </a:r>
          </a:p>
          <a:p>
            <a:pPr lvl="0"/>
            <a:r>
              <a:rPr lang="en-US" b="1" dirty="0"/>
              <a:t>Nature of Meanings:</a:t>
            </a:r>
            <a:r>
              <a:rPr lang="en-US" dirty="0"/>
              <a:t> Socially and historically negotiated through interaction and cultural norms. </a:t>
            </a:r>
          </a:p>
          <a:p>
            <a:pPr lvl="0"/>
            <a:r>
              <a:rPr lang="en-US" b="1" dirty="0"/>
              <a:t>Researcher Role:</a:t>
            </a:r>
            <a:r>
              <a:rPr lang="en-US" dirty="0"/>
              <a:t> Background shapes interpretations; researcher positions themselves to acknowledge this. </a:t>
            </a:r>
          </a:p>
          <a:p>
            <a:r>
              <a:rPr lang="en-US" b="1" dirty="0"/>
              <a:t>Theory:</a:t>
            </a:r>
            <a:r>
              <a:rPr lang="en-US" dirty="0"/>
              <a:t> Inquirers generate or inductively develop theory/patterns of meaning (vs. starting with theory).</a:t>
            </a:r>
            <a:endParaRPr lang="fa-IR" dirty="0"/>
          </a:p>
        </p:txBody>
      </p:sp>
      <p:pic>
        <p:nvPicPr>
          <p:cNvPr id="4" name="Recorded Sound">
            <a:hlinkClick r:id="" action="ppaction://media"/>
            <a:extLst>
              <a:ext uri="{FF2B5EF4-FFF2-40B4-BE49-F238E27FC236}">
                <a16:creationId xmlns:a16="http://schemas.microsoft.com/office/drawing/2014/main" id="{028C2FAA-D48E-030B-3F52-35D8406F83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8055822"/>
      </p:ext>
    </p:extLst>
  </p:cSld>
  <p:clrMapOvr>
    <a:masterClrMapping/>
  </p:clrMapOvr>
  <mc:AlternateContent xmlns:mc="http://schemas.openxmlformats.org/markup-compatibility/2006" xmlns:p14="http://schemas.microsoft.com/office/powerpoint/2010/main">
    <mc:Choice Requires="p14">
      <p:transition spd="slow" p14:dur="2000" advTm="2643554"/>
    </mc:Choice>
    <mc:Fallback xmlns="">
      <p:transition spd="slow" advTm="264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Constructivist Assumptions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92500" lnSpcReduction="20000"/>
          </a:bodyPr>
          <a:lstStyle/>
          <a:p>
            <a:pPr lvl="0"/>
            <a:r>
              <a:rPr lang="en-US" dirty="0"/>
              <a:t>Humans construct meanings through engagement with the world they interpret. </a:t>
            </a:r>
          </a:p>
          <a:p>
            <a:pPr lvl="0"/>
            <a:r>
              <a:rPr lang="en-US" dirty="0"/>
              <a:t>Meaning-making is based on historical and social perspectives (culture). </a:t>
            </a:r>
          </a:p>
          <a:p>
            <a:pPr lvl="0"/>
            <a:r>
              <a:rPr lang="en-US" dirty="0"/>
              <a:t>Qualitative researchers seek to understand context by visiting and gathering information personally. </a:t>
            </a:r>
          </a:p>
          <a:p>
            <a:pPr lvl="0"/>
            <a:r>
              <a:rPr lang="en-US" dirty="0"/>
              <a:t>Researcher's own experiences and background shape interpretations. </a:t>
            </a:r>
          </a:p>
          <a:p>
            <a:pPr lvl="0"/>
            <a:r>
              <a:rPr lang="en-US" dirty="0"/>
              <a:t>Meaning generation is social, arising from human community interaction. </a:t>
            </a:r>
          </a:p>
          <a:p>
            <a:r>
              <a:rPr lang="en-US" dirty="0"/>
              <a:t>Qualitative research is largely inductive; meaning is generated from collected data.</a:t>
            </a:r>
            <a:endParaRPr lang="fa-IR" dirty="0"/>
          </a:p>
        </p:txBody>
      </p:sp>
      <p:pic>
        <p:nvPicPr>
          <p:cNvPr id="4" name="Recorded Sound">
            <a:hlinkClick r:id="" action="ppaction://media"/>
            <a:extLst>
              <a:ext uri="{FF2B5EF4-FFF2-40B4-BE49-F238E27FC236}">
                <a16:creationId xmlns:a16="http://schemas.microsoft.com/office/drawing/2014/main" id="{C0682916-FEF4-40A2-A832-73181A635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52368215"/>
      </p:ext>
    </p:extLst>
  </p:cSld>
  <p:clrMapOvr>
    <a:masterClrMapping/>
  </p:clrMapOvr>
  <mc:AlternateContent xmlns:mc="http://schemas.openxmlformats.org/markup-compatibility/2006" xmlns:p14="http://schemas.microsoft.com/office/powerpoint/2010/main">
    <mc:Choice Requires="p14">
      <p:transition spd="slow" p14:dur="2000" advTm="2659886"/>
    </mc:Choice>
    <mc:Fallback xmlns="">
      <p:transition spd="slow" advTm="265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The Transformative Worldview</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77500" lnSpcReduction="20000"/>
          </a:bodyPr>
          <a:lstStyle/>
          <a:p>
            <a:pPr lvl="0"/>
            <a:r>
              <a:rPr lang="en-US" b="1" dirty="0"/>
              <a:t>Origin:</a:t>
            </a:r>
            <a:r>
              <a:rPr lang="en-US" dirty="0"/>
              <a:t> Arose from individuals feeling postpositivist assumptions didn't fit marginalized groups or issues of power, social justice, discrimination, and oppression. </a:t>
            </a:r>
          </a:p>
          <a:p>
            <a:pPr lvl="0"/>
            <a:r>
              <a:rPr lang="en-US" b="1" dirty="0"/>
              <a:t>Inclusions:</a:t>
            </a:r>
            <a:r>
              <a:rPr lang="en-US" dirty="0"/>
              <a:t> Critical theorists, participatory action researchers, feminists, racial/ethnic minorities, persons with disabilities, indigenous peoples, LGBTQ+ communities. </a:t>
            </a:r>
          </a:p>
          <a:p>
            <a:pPr lvl="0"/>
            <a:r>
              <a:rPr lang="en-US" b="1" dirty="0"/>
              <a:t>Core Belief:</a:t>
            </a:r>
            <a:r>
              <a:rPr lang="en-US" dirty="0"/>
              <a:t> Research inquiry must intertwine with politics and a political change agenda to confront social oppression. </a:t>
            </a:r>
          </a:p>
          <a:p>
            <a:pPr lvl="0"/>
            <a:r>
              <a:rPr lang="en-US" b="1" dirty="0"/>
              <a:t>Action Agenda:</a:t>
            </a:r>
            <a:r>
              <a:rPr lang="en-US" dirty="0"/>
              <a:t> Research contains an agenda for reform to change lives of participants, institutions, and the researcher. </a:t>
            </a:r>
          </a:p>
          <a:p>
            <a:pPr lvl="0"/>
            <a:r>
              <a:rPr lang="en-US" b="1" dirty="0"/>
              <a:t>Focus:</a:t>
            </a:r>
            <a:r>
              <a:rPr lang="en-US" dirty="0"/>
              <a:t> Specific social issues (empowerment, inequality, oppression, domination, suppression, alienation). </a:t>
            </a:r>
          </a:p>
          <a:p>
            <a:pPr lvl="0"/>
            <a:r>
              <a:rPr lang="en-US" b="1" dirty="0"/>
              <a:t>Collaboration:</a:t>
            </a:r>
            <a:r>
              <a:rPr lang="en-US" dirty="0"/>
              <a:t> Inquirer proceeds collaboratively to avoid further marginalizing participants. </a:t>
            </a:r>
          </a:p>
          <a:p>
            <a:r>
              <a:rPr lang="en-US" b="1" dirty="0"/>
              <a:t>Voice:</a:t>
            </a:r>
            <a:r>
              <a:rPr lang="en-US" dirty="0"/>
              <a:t> Provides a voice for participants, raising consciousness or advancing change. </a:t>
            </a:r>
            <a:endParaRPr lang="fa-IR" dirty="0"/>
          </a:p>
        </p:txBody>
      </p:sp>
    </p:spTree>
    <p:extLst>
      <p:ext uri="{BB962C8B-B14F-4D97-AF65-F5344CB8AC3E}">
        <p14:creationId xmlns:p14="http://schemas.microsoft.com/office/powerpoint/2010/main" val="2322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a:xfrm>
            <a:off x="275859" y="379476"/>
            <a:ext cx="8534400" cy="758952"/>
          </a:xfrm>
        </p:spPr>
        <p:txBody>
          <a:bodyPr>
            <a:normAutofit fontScale="90000"/>
          </a:bodyPr>
          <a:lstStyle/>
          <a:p>
            <a:r>
              <a:rPr lang="en-US" b="1" dirty="0"/>
              <a:t>Transformative Assumptions (Mertens, 2010)</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dirty="0"/>
              <a:t>Central importance on studying lives and experiences of diverse, marginalized groups. </a:t>
            </a:r>
          </a:p>
          <a:p>
            <a:pPr lvl="0"/>
            <a:r>
              <a:rPr lang="en-US" dirty="0"/>
              <a:t>Focus on inequities based on gender, race, ethnicity, disability, sexual orientation, and socioeconomic class, resulting in asymmetric power relationships. </a:t>
            </a:r>
          </a:p>
          <a:p>
            <a:pPr lvl="0"/>
            <a:r>
              <a:rPr lang="en-US" dirty="0"/>
              <a:t>Links political and social action to these inequities. </a:t>
            </a:r>
          </a:p>
          <a:p>
            <a:r>
              <a:rPr lang="en-US" dirty="0"/>
              <a:t>Uses a program theory about how a program works and why problems of oppression, domination, and power relationships exist.</a:t>
            </a:r>
            <a:endParaRPr lang="fa-IR" dirty="0"/>
          </a:p>
        </p:txBody>
      </p:sp>
      <p:pic>
        <p:nvPicPr>
          <p:cNvPr id="4" name="Recorded Sound">
            <a:hlinkClick r:id="" action="ppaction://media"/>
            <a:extLst>
              <a:ext uri="{FF2B5EF4-FFF2-40B4-BE49-F238E27FC236}">
                <a16:creationId xmlns:a16="http://schemas.microsoft.com/office/drawing/2014/main" id="{48756480-7CF8-FD22-CCCC-656C84A26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97914664"/>
      </p:ext>
    </p:extLst>
  </p:cSld>
  <p:clrMapOvr>
    <a:masterClrMapping/>
  </p:clrMapOvr>
  <mc:AlternateContent xmlns:mc="http://schemas.openxmlformats.org/markup-compatibility/2006" xmlns:p14="http://schemas.microsoft.com/office/powerpoint/2010/main">
    <mc:Choice Requires="p14">
      <p:transition spd="slow" p14:dur="2000" advTm="2692849"/>
    </mc:Choice>
    <mc:Fallback xmlns="">
      <p:transition spd="slow" advTm="269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2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The Pragmatic Worldview</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b="1" dirty="0"/>
              <a:t>Origin:</a:t>
            </a:r>
            <a:r>
              <a:rPr lang="en-US" dirty="0"/>
              <a:t> Derived from Peirce, James, Mead, Dewey; focuses on actions, situations, and consequences rather than antecedent conditions. </a:t>
            </a:r>
          </a:p>
          <a:p>
            <a:pPr lvl="0"/>
            <a:r>
              <a:rPr lang="en-US" b="1" dirty="0"/>
              <a:t>Concern:</a:t>
            </a:r>
            <a:r>
              <a:rPr lang="en-US" dirty="0"/>
              <a:t> Applications, what works, and solutions to problems. </a:t>
            </a:r>
          </a:p>
          <a:p>
            <a:pPr lvl="0"/>
            <a:r>
              <a:rPr lang="en-US" b="1" dirty="0"/>
              <a:t>Emphasis:</a:t>
            </a:r>
            <a:r>
              <a:rPr lang="en-US" dirty="0"/>
              <a:t> Research problem and question, using all available approaches to understand the problem. </a:t>
            </a:r>
          </a:p>
          <a:p>
            <a:r>
              <a:rPr lang="en-US" b="1" dirty="0"/>
              <a:t>Underpinning for Mixed Methods:</a:t>
            </a:r>
            <a:r>
              <a:rPr lang="en-US" dirty="0"/>
              <a:t> Focuses attention on the research problem and uses pluralistic approaches. </a:t>
            </a:r>
            <a:endParaRPr lang="fa-IR" dirty="0"/>
          </a:p>
        </p:txBody>
      </p:sp>
      <p:pic>
        <p:nvPicPr>
          <p:cNvPr id="4" name="Recorded Sound">
            <a:hlinkClick r:id="" action="ppaction://media"/>
            <a:extLst>
              <a:ext uri="{FF2B5EF4-FFF2-40B4-BE49-F238E27FC236}">
                <a16:creationId xmlns:a16="http://schemas.microsoft.com/office/drawing/2014/main" id="{58BA6B49-45DA-BFC0-BD69-88B9881C9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06315937"/>
      </p:ext>
    </p:extLst>
  </p:cSld>
  <p:clrMapOvr>
    <a:masterClrMapping/>
  </p:clrMapOvr>
  <mc:AlternateContent xmlns:mc="http://schemas.openxmlformats.org/markup-compatibility/2006" xmlns:p14="http://schemas.microsoft.com/office/powerpoint/2010/main">
    <mc:Choice Requires="p14">
      <p:transition spd="slow" p14:dur="2000" advTm="2737063"/>
    </mc:Choice>
    <mc:Fallback xmlns="">
      <p:transition spd="slow" advTm="2737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7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Pragmatic Assumptions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77500" lnSpcReduction="20000"/>
          </a:bodyPr>
          <a:lstStyle/>
          <a:p>
            <a:pPr lvl="0"/>
            <a:r>
              <a:rPr lang="en-US" dirty="0"/>
              <a:t>Not committed to any one system of philosophy and reality; researchers draw liberally from quantitative and qualitative assumptions. </a:t>
            </a:r>
          </a:p>
          <a:p>
            <a:pPr lvl="0"/>
            <a:r>
              <a:rPr lang="en-US" dirty="0"/>
              <a:t>Freedom of choice for researchers to choose methods, techniques, and procedures that best meet their needs. </a:t>
            </a:r>
          </a:p>
          <a:p>
            <a:pPr lvl="0"/>
            <a:r>
              <a:rPr lang="en-US" dirty="0"/>
              <a:t>Does not see the world as an absolute unity; mixed methods researchers look to many approaches. </a:t>
            </a:r>
          </a:p>
          <a:p>
            <a:pPr lvl="0"/>
            <a:r>
              <a:rPr lang="en-US" dirty="0"/>
              <a:t>Truth is what works at the time; mixed methods investigators use both quantitative and qualitative data for best understanding. </a:t>
            </a:r>
          </a:p>
          <a:p>
            <a:pPr lvl="0"/>
            <a:r>
              <a:rPr lang="en-US" dirty="0"/>
              <a:t>Researchers look to "what and how" to research based on intended consequences. </a:t>
            </a:r>
          </a:p>
          <a:p>
            <a:pPr lvl="0"/>
            <a:r>
              <a:rPr lang="en-US" dirty="0"/>
              <a:t>Research always occurs in social, historical, political, and other contexts. </a:t>
            </a:r>
          </a:p>
          <a:p>
            <a:r>
              <a:rPr lang="en-US" dirty="0"/>
              <a:t>Opens the door to multiple methods, worldviews, assumptions, and data collection/analysis forms.</a:t>
            </a:r>
            <a:endParaRPr lang="fa-IR" dirty="0"/>
          </a:p>
        </p:txBody>
      </p:sp>
      <p:pic>
        <p:nvPicPr>
          <p:cNvPr id="4" name="Recorded Sound">
            <a:hlinkClick r:id="" action="ppaction://media"/>
            <a:extLst>
              <a:ext uri="{FF2B5EF4-FFF2-40B4-BE49-F238E27FC236}">
                <a16:creationId xmlns:a16="http://schemas.microsoft.com/office/drawing/2014/main" id="{5C091EBC-715A-A51E-1AAE-AA6B0D59F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07888546"/>
      </p:ext>
    </p:extLst>
  </p:cSld>
  <p:clrMapOvr>
    <a:masterClrMapping/>
  </p:clrMapOvr>
  <mc:AlternateContent xmlns:mc="http://schemas.openxmlformats.org/markup-compatibility/2006" xmlns:p14="http://schemas.microsoft.com/office/powerpoint/2010/main">
    <mc:Choice Requires="p14">
      <p:transition spd="slow" p14:dur="2000" advTm="2750586"/>
    </mc:Choice>
    <mc:Fallback xmlns="">
      <p:transition spd="slow" advTm="2750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lstStyle/>
          <a:p>
            <a:r>
              <a:rPr lang="en-US" b="1" dirty="0"/>
              <a:t> Four Widely Discussed Worldviews</a:t>
            </a:r>
            <a:endParaRPr lang="fa-IR" dirty="0"/>
          </a:p>
        </p:txBody>
      </p:sp>
      <p:graphicFrame>
        <p:nvGraphicFramePr>
          <p:cNvPr id="4" name="Content Placeholder 3">
            <a:extLst>
              <a:ext uri="{FF2B5EF4-FFF2-40B4-BE49-F238E27FC236}">
                <a16:creationId xmlns:a16="http://schemas.microsoft.com/office/drawing/2014/main" id="{5C7DD5C6-9F4E-4154-BF3F-A65FAACAF13F}"/>
              </a:ext>
            </a:extLst>
          </p:cNvPr>
          <p:cNvGraphicFramePr>
            <a:graphicFrameLocks noGrp="1"/>
          </p:cNvGraphicFramePr>
          <p:nvPr>
            <p:ph sz="quarter" idx="1"/>
            <p:extLst>
              <p:ext uri="{D42A27DB-BD31-4B8C-83A1-F6EECF244321}">
                <p14:modId xmlns:p14="http://schemas.microsoft.com/office/powerpoint/2010/main" val="1920360330"/>
              </p:ext>
            </p:extLst>
          </p:nvPr>
        </p:nvGraphicFramePr>
        <p:xfrm>
          <a:off x="190500" y="1562100"/>
          <a:ext cx="8953500" cy="5309442"/>
        </p:xfrm>
        <a:graphic>
          <a:graphicData uri="http://schemas.openxmlformats.org/drawingml/2006/table">
            <a:tbl>
              <a:tblPr firstRow="1" firstCol="1" lastRow="1" lastCol="1" bandRow="1" bandCol="1">
                <a:tableStyleId>{5C22544A-7EE6-4342-B048-85BDC9FD1C3A}</a:tableStyleId>
              </a:tblPr>
              <a:tblGrid>
                <a:gridCol w="4867339">
                  <a:extLst>
                    <a:ext uri="{9D8B030D-6E8A-4147-A177-3AD203B41FA5}">
                      <a16:colId xmlns:a16="http://schemas.microsoft.com/office/drawing/2014/main" val="3227097509"/>
                    </a:ext>
                  </a:extLst>
                </a:gridCol>
                <a:gridCol w="4086161">
                  <a:extLst>
                    <a:ext uri="{9D8B030D-6E8A-4147-A177-3AD203B41FA5}">
                      <a16:colId xmlns:a16="http://schemas.microsoft.com/office/drawing/2014/main" val="3246321409"/>
                    </a:ext>
                  </a:extLst>
                </a:gridCol>
              </a:tblGrid>
              <a:tr h="555477">
                <a:tc>
                  <a:txBody>
                    <a:bodyPr/>
                    <a:lstStyle/>
                    <a:p>
                      <a:pPr marL="45085">
                        <a:spcBef>
                          <a:spcPts val="1060"/>
                        </a:spcBef>
                        <a:spcAft>
                          <a:spcPts val="0"/>
                        </a:spcAft>
                      </a:pPr>
                      <a:r>
                        <a:rPr lang="en-US" sz="1600" spc="-10">
                          <a:effectLst/>
                        </a:rPr>
                        <a:t>Postpositivism</a:t>
                      </a:r>
                      <a:endParaRPr lang="en-US" sz="2000">
                        <a:effectLst/>
                        <a:latin typeface="Arial MT"/>
                        <a:ea typeface="Arial MT"/>
                        <a:cs typeface="Arial MT"/>
                      </a:endParaRPr>
                    </a:p>
                  </a:txBody>
                  <a:tcPr marL="0" marR="0" marT="0" marB="0"/>
                </a:tc>
                <a:tc>
                  <a:txBody>
                    <a:bodyPr/>
                    <a:lstStyle/>
                    <a:p>
                      <a:pPr marL="45085">
                        <a:spcBef>
                          <a:spcPts val="1060"/>
                        </a:spcBef>
                        <a:spcAft>
                          <a:spcPts val="0"/>
                        </a:spcAft>
                      </a:pPr>
                      <a:r>
                        <a:rPr lang="en-US" sz="1600" spc="-10">
                          <a:effectLst/>
                        </a:rPr>
                        <a:t>Constructivism</a:t>
                      </a:r>
                      <a:endParaRPr lang="en-US" sz="2000">
                        <a:effectLst/>
                        <a:latin typeface="Arial MT"/>
                        <a:ea typeface="Arial MT"/>
                        <a:cs typeface="Arial MT"/>
                      </a:endParaRPr>
                    </a:p>
                  </a:txBody>
                  <a:tcPr marL="0" marR="0" marT="0" marB="0"/>
                </a:tc>
                <a:extLst>
                  <a:ext uri="{0D108BD9-81ED-4DB2-BD59-A6C34878D82A}">
                    <a16:rowId xmlns:a16="http://schemas.microsoft.com/office/drawing/2014/main" val="995412946"/>
                  </a:ext>
                </a:extLst>
              </a:tr>
              <a:tr h="667599">
                <a:tc>
                  <a:txBody>
                    <a:bodyPr/>
                    <a:lstStyle/>
                    <a:p>
                      <a:pPr marL="45085">
                        <a:spcAft>
                          <a:spcPts val="0"/>
                        </a:spcAft>
                      </a:pPr>
                      <a:r>
                        <a:rPr lang="en-US" sz="1600" b="0" dirty="0">
                          <a:effectLst/>
                        </a:rPr>
                        <a:t> </a:t>
                      </a:r>
                      <a:endParaRPr lang="en-US" sz="2000" b="0" dirty="0">
                        <a:effectLst/>
                      </a:endParaRPr>
                    </a:p>
                    <a:p>
                      <a:pPr marL="45085">
                        <a:spcBef>
                          <a:spcPts val="10"/>
                        </a:spcBef>
                        <a:spcAft>
                          <a:spcPts val="0"/>
                        </a:spcAft>
                      </a:pPr>
                      <a:r>
                        <a:rPr lang="en-US" sz="1600" b="0" dirty="0">
                          <a:effectLst/>
                        </a:rPr>
                        <a:t> </a:t>
                      </a:r>
                      <a:endParaRPr lang="en-US" sz="2000" b="0" dirty="0">
                        <a:effectLst/>
                      </a:endParaRPr>
                    </a:p>
                    <a:p>
                      <a:pPr marL="299085">
                        <a:spcAft>
                          <a:spcPts val="0"/>
                        </a:spcAft>
                      </a:pPr>
                      <a:r>
                        <a:rPr lang="en-US" sz="1600" b="0" spc="-10" dirty="0">
                          <a:effectLst/>
                        </a:rPr>
                        <a:t>Determination</a:t>
                      </a:r>
                      <a:endParaRPr lang="en-US" sz="2000" b="0" dirty="0">
                        <a:effectLst/>
                        <a:latin typeface="Arial MT"/>
                        <a:ea typeface="Arial MT"/>
                        <a:cs typeface="Arial MT"/>
                      </a:endParaRPr>
                    </a:p>
                  </a:txBody>
                  <a:tcPr marL="0" marR="0" marT="0" marB="0"/>
                </a:tc>
                <a:tc>
                  <a:txBody>
                    <a:bodyPr/>
                    <a:lstStyle/>
                    <a:p>
                      <a:pPr marL="45085">
                        <a:spcAft>
                          <a:spcPts val="0"/>
                        </a:spcAft>
                      </a:pPr>
                      <a:r>
                        <a:rPr lang="en-US" sz="1600" b="0">
                          <a:effectLst/>
                        </a:rPr>
                        <a:t> </a:t>
                      </a:r>
                      <a:endParaRPr lang="en-US" sz="2000" b="0">
                        <a:effectLst/>
                      </a:endParaRPr>
                    </a:p>
                    <a:p>
                      <a:pPr marL="45085">
                        <a:spcBef>
                          <a:spcPts val="10"/>
                        </a:spcBef>
                        <a:spcAft>
                          <a:spcPts val="0"/>
                        </a:spcAft>
                      </a:pPr>
                      <a:r>
                        <a:rPr lang="en-US" sz="1600" b="0">
                          <a:effectLst/>
                        </a:rPr>
                        <a:t> </a:t>
                      </a:r>
                      <a:endParaRPr lang="en-US" sz="2000" b="0">
                        <a:effectLst/>
                      </a:endParaRPr>
                    </a:p>
                    <a:p>
                      <a:pPr marL="299085">
                        <a:spcAft>
                          <a:spcPts val="0"/>
                        </a:spcAft>
                      </a:pPr>
                      <a:r>
                        <a:rPr lang="en-US" sz="1600" b="0" spc="-10">
                          <a:effectLst/>
                        </a:rPr>
                        <a:t>Understanding</a:t>
                      </a:r>
                      <a:endParaRPr lang="en-US" sz="2000" b="0">
                        <a:effectLst/>
                        <a:latin typeface="Arial MT"/>
                        <a:ea typeface="Arial MT"/>
                        <a:cs typeface="Arial MT"/>
                      </a:endParaRPr>
                    </a:p>
                  </a:txBody>
                  <a:tcPr marL="0" marR="0" marT="0" marB="0"/>
                </a:tc>
                <a:extLst>
                  <a:ext uri="{0D108BD9-81ED-4DB2-BD59-A6C34878D82A}">
                    <a16:rowId xmlns:a16="http://schemas.microsoft.com/office/drawing/2014/main" val="3038226294"/>
                  </a:ext>
                </a:extLst>
              </a:tr>
              <a:tr h="410831">
                <a:tc>
                  <a:txBody>
                    <a:bodyPr/>
                    <a:lstStyle/>
                    <a:p>
                      <a:pPr marL="299085">
                        <a:spcBef>
                          <a:spcPts val="405"/>
                        </a:spcBef>
                        <a:spcAft>
                          <a:spcPts val="0"/>
                        </a:spcAft>
                      </a:pPr>
                      <a:r>
                        <a:rPr lang="en-US" sz="1600" b="0" spc="-10" dirty="0">
                          <a:effectLst/>
                        </a:rPr>
                        <a:t>Reductionism</a:t>
                      </a:r>
                      <a:endParaRPr lang="en-US" sz="2000" b="0" dirty="0">
                        <a:effectLst/>
                        <a:latin typeface="Arial MT"/>
                        <a:ea typeface="Arial MT"/>
                        <a:cs typeface="Arial MT"/>
                      </a:endParaRPr>
                    </a:p>
                  </a:txBody>
                  <a:tcPr marL="0" marR="0" marT="0" marB="0"/>
                </a:tc>
                <a:tc>
                  <a:txBody>
                    <a:bodyPr/>
                    <a:lstStyle/>
                    <a:p>
                      <a:pPr marL="299085">
                        <a:spcBef>
                          <a:spcPts val="405"/>
                        </a:spcBef>
                        <a:spcAft>
                          <a:spcPts val="0"/>
                        </a:spcAft>
                      </a:pPr>
                      <a:r>
                        <a:rPr lang="en-US" sz="1600" b="0" spc="-10">
                          <a:effectLst/>
                        </a:rPr>
                        <a:t>Multiple</a:t>
                      </a:r>
                      <a:r>
                        <a:rPr lang="en-US" sz="1600" b="0" spc="-5">
                          <a:effectLst/>
                        </a:rPr>
                        <a:t> </a:t>
                      </a:r>
                      <a:r>
                        <a:rPr lang="en-US" sz="1600" b="0" spc="-10">
                          <a:effectLst/>
                        </a:rPr>
                        <a:t>participant</a:t>
                      </a:r>
                      <a:r>
                        <a:rPr lang="en-US" sz="1600" b="0" spc="25">
                          <a:effectLst/>
                        </a:rPr>
                        <a:t> </a:t>
                      </a:r>
                      <a:r>
                        <a:rPr lang="en-US" sz="1600" b="0" spc="-10">
                          <a:effectLst/>
                        </a:rPr>
                        <a:t>meanings</a:t>
                      </a:r>
                      <a:endParaRPr lang="en-US" sz="2000" b="0">
                        <a:effectLst/>
                        <a:latin typeface="Arial MT"/>
                        <a:ea typeface="Arial MT"/>
                        <a:cs typeface="Arial MT"/>
                      </a:endParaRPr>
                    </a:p>
                  </a:txBody>
                  <a:tcPr marL="0" marR="0" marT="0" marB="0"/>
                </a:tc>
                <a:extLst>
                  <a:ext uri="{0D108BD9-81ED-4DB2-BD59-A6C34878D82A}">
                    <a16:rowId xmlns:a16="http://schemas.microsoft.com/office/drawing/2014/main" val="2190749224"/>
                  </a:ext>
                </a:extLst>
              </a:tr>
              <a:tr h="410831">
                <a:tc>
                  <a:txBody>
                    <a:bodyPr/>
                    <a:lstStyle/>
                    <a:p>
                      <a:pPr marL="299085">
                        <a:spcBef>
                          <a:spcPts val="405"/>
                        </a:spcBef>
                        <a:spcAft>
                          <a:spcPts val="0"/>
                        </a:spcAft>
                      </a:pPr>
                      <a:r>
                        <a:rPr lang="en-US" sz="1600" b="0" spc="-10" dirty="0">
                          <a:effectLst/>
                        </a:rPr>
                        <a:t>Empirical</a:t>
                      </a:r>
                      <a:r>
                        <a:rPr lang="en-US" sz="1600" b="0" spc="-15" dirty="0">
                          <a:effectLst/>
                        </a:rPr>
                        <a:t> </a:t>
                      </a:r>
                      <a:r>
                        <a:rPr lang="en-US" sz="1600" b="0" spc="-10" dirty="0">
                          <a:effectLst/>
                        </a:rPr>
                        <a:t>observation</a:t>
                      </a:r>
                      <a:r>
                        <a:rPr lang="en-US" sz="1600" b="0" spc="-50" dirty="0">
                          <a:effectLst/>
                        </a:rPr>
                        <a:t> </a:t>
                      </a:r>
                      <a:r>
                        <a:rPr lang="en-US" sz="1600" b="0" spc="-10" dirty="0">
                          <a:effectLst/>
                        </a:rPr>
                        <a:t>and</a:t>
                      </a:r>
                      <a:r>
                        <a:rPr lang="en-US" sz="1600" b="0" spc="5" dirty="0">
                          <a:effectLst/>
                        </a:rPr>
                        <a:t> </a:t>
                      </a:r>
                      <a:r>
                        <a:rPr lang="en-US" sz="1600" b="0" spc="-10" dirty="0">
                          <a:effectLst/>
                        </a:rPr>
                        <a:t>measurement</a:t>
                      </a:r>
                      <a:endParaRPr lang="en-US" sz="2000" b="0" dirty="0">
                        <a:effectLst/>
                        <a:latin typeface="Arial MT"/>
                        <a:ea typeface="Arial MT"/>
                        <a:cs typeface="Arial MT"/>
                      </a:endParaRPr>
                    </a:p>
                  </a:txBody>
                  <a:tcPr marL="0" marR="0" marT="0" marB="0"/>
                </a:tc>
                <a:tc>
                  <a:txBody>
                    <a:bodyPr/>
                    <a:lstStyle/>
                    <a:p>
                      <a:pPr marL="299085">
                        <a:spcBef>
                          <a:spcPts val="405"/>
                        </a:spcBef>
                        <a:spcAft>
                          <a:spcPts val="0"/>
                        </a:spcAft>
                      </a:pPr>
                      <a:r>
                        <a:rPr lang="en-US" sz="1600" b="0" spc="-10" dirty="0">
                          <a:effectLst/>
                        </a:rPr>
                        <a:t>Social</a:t>
                      </a:r>
                      <a:r>
                        <a:rPr lang="en-US" sz="1600" b="0" spc="-15" dirty="0">
                          <a:effectLst/>
                        </a:rPr>
                        <a:t> </a:t>
                      </a:r>
                      <a:r>
                        <a:rPr lang="en-US" sz="1600" b="0" spc="-10" dirty="0">
                          <a:effectLst/>
                        </a:rPr>
                        <a:t>and</a:t>
                      </a:r>
                      <a:r>
                        <a:rPr lang="en-US" sz="1600" b="0" dirty="0">
                          <a:effectLst/>
                        </a:rPr>
                        <a:t> </a:t>
                      </a:r>
                      <a:r>
                        <a:rPr lang="en-US" sz="1600" b="0" spc="-10" dirty="0">
                          <a:effectLst/>
                        </a:rPr>
                        <a:t>historical construction</a:t>
                      </a:r>
                      <a:endParaRPr lang="en-US" sz="2000" b="0" dirty="0">
                        <a:effectLst/>
                        <a:latin typeface="Arial MT"/>
                        <a:ea typeface="Arial MT"/>
                        <a:cs typeface="Arial MT"/>
                      </a:endParaRPr>
                    </a:p>
                  </a:txBody>
                  <a:tcPr marL="0" marR="0" marT="0" marB="0"/>
                </a:tc>
                <a:extLst>
                  <a:ext uri="{0D108BD9-81ED-4DB2-BD59-A6C34878D82A}">
                    <a16:rowId xmlns:a16="http://schemas.microsoft.com/office/drawing/2014/main" val="1000399611"/>
                  </a:ext>
                </a:extLst>
              </a:tr>
              <a:tr h="615390">
                <a:tc>
                  <a:txBody>
                    <a:bodyPr/>
                    <a:lstStyle/>
                    <a:p>
                      <a:pPr marL="299085">
                        <a:spcBef>
                          <a:spcPts val="405"/>
                        </a:spcBef>
                        <a:spcAft>
                          <a:spcPts val="0"/>
                        </a:spcAft>
                      </a:pPr>
                      <a:r>
                        <a:rPr lang="en-US" sz="1600" b="0">
                          <a:effectLst/>
                        </a:rPr>
                        <a:t>Theory</a:t>
                      </a:r>
                      <a:r>
                        <a:rPr lang="en-US" sz="1600" b="0" spc="-60">
                          <a:effectLst/>
                        </a:rPr>
                        <a:t> </a:t>
                      </a:r>
                      <a:r>
                        <a:rPr lang="en-US" sz="1600" b="0" spc="-10">
                          <a:effectLst/>
                        </a:rPr>
                        <a:t>verification</a:t>
                      </a:r>
                      <a:endParaRPr lang="en-US" sz="2000" b="0">
                        <a:effectLst/>
                        <a:latin typeface="Arial MT"/>
                        <a:ea typeface="Arial MT"/>
                        <a:cs typeface="Arial MT"/>
                      </a:endParaRPr>
                    </a:p>
                  </a:txBody>
                  <a:tcPr marL="0" marR="0" marT="0" marB="0"/>
                </a:tc>
                <a:tc>
                  <a:txBody>
                    <a:bodyPr/>
                    <a:lstStyle/>
                    <a:p>
                      <a:pPr marL="299085">
                        <a:spcBef>
                          <a:spcPts val="405"/>
                        </a:spcBef>
                        <a:spcAft>
                          <a:spcPts val="0"/>
                        </a:spcAft>
                      </a:pPr>
                      <a:r>
                        <a:rPr lang="en-US" sz="1600" b="0" dirty="0">
                          <a:effectLst/>
                        </a:rPr>
                        <a:t>Theory</a:t>
                      </a:r>
                      <a:r>
                        <a:rPr lang="en-US" sz="1600" b="0" spc="-60" dirty="0">
                          <a:effectLst/>
                        </a:rPr>
                        <a:t> </a:t>
                      </a:r>
                      <a:r>
                        <a:rPr lang="en-US" sz="1600" b="0" spc="-10" dirty="0">
                          <a:effectLst/>
                        </a:rPr>
                        <a:t>generation</a:t>
                      </a:r>
                      <a:endParaRPr lang="en-US" sz="2000" b="0" dirty="0">
                        <a:effectLst/>
                        <a:latin typeface="Arial MT"/>
                        <a:ea typeface="Arial MT"/>
                        <a:cs typeface="Arial MT"/>
                      </a:endParaRPr>
                    </a:p>
                  </a:txBody>
                  <a:tcPr marL="0" marR="0" marT="0" marB="0"/>
                </a:tc>
                <a:extLst>
                  <a:ext uri="{0D108BD9-81ED-4DB2-BD59-A6C34878D82A}">
                    <a16:rowId xmlns:a16="http://schemas.microsoft.com/office/drawing/2014/main" val="3188730133"/>
                  </a:ext>
                </a:extLst>
              </a:tr>
              <a:tr h="555477">
                <a:tc>
                  <a:txBody>
                    <a:bodyPr/>
                    <a:lstStyle/>
                    <a:p>
                      <a:pPr marL="45085">
                        <a:spcBef>
                          <a:spcPts val="1060"/>
                        </a:spcBef>
                        <a:spcAft>
                          <a:spcPts val="0"/>
                        </a:spcAft>
                      </a:pPr>
                      <a:r>
                        <a:rPr lang="en-US" sz="1600" spc="-10" dirty="0">
                          <a:effectLst/>
                        </a:rPr>
                        <a:t>Transformative</a:t>
                      </a:r>
                      <a:endParaRPr lang="en-US" sz="2000" dirty="0">
                        <a:effectLst/>
                        <a:latin typeface="Arial MT"/>
                        <a:ea typeface="Arial MT"/>
                        <a:cs typeface="Arial MT"/>
                      </a:endParaRPr>
                    </a:p>
                  </a:txBody>
                  <a:tcPr marL="0" marR="0" marT="0" marB="0"/>
                </a:tc>
                <a:tc>
                  <a:txBody>
                    <a:bodyPr/>
                    <a:lstStyle/>
                    <a:p>
                      <a:pPr marL="45085">
                        <a:spcBef>
                          <a:spcPts val="1060"/>
                        </a:spcBef>
                        <a:spcAft>
                          <a:spcPts val="0"/>
                        </a:spcAft>
                      </a:pPr>
                      <a:r>
                        <a:rPr lang="en-US" sz="1600" spc="-10">
                          <a:effectLst/>
                        </a:rPr>
                        <a:t>Pragmatism</a:t>
                      </a:r>
                      <a:endParaRPr lang="en-US" sz="2000">
                        <a:effectLst/>
                        <a:latin typeface="Arial MT"/>
                        <a:ea typeface="Arial MT"/>
                        <a:cs typeface="Arial MT"/>
                      </a:endParaRPr>
                    </a:p>
                  </a:txBody>
                  <a:tcPr marL="0" marR="0" marT="0" marB="0"/>
                </a:tc>
                <a:extLst>
                  <a:ext uri="{0D108BD9-81ED-4DB2-BD59-A6C34878D82A}">
                    <a16:rowId xmlns:a16="http://schemas.microsoft.com/office/drawing/2014/main" val="3012169299"/>
                  </a:ext>
                </a:extLst>
              </a:tr>
              <a:tr h="667599">
                <a:tc>
                  <a:txBody>
                    <a:bodyPr/>
                    <a:lstStyle/>
                    <a:p>
                      <a:pPr marL="45085">
                        <a:spcAft>
                          <a:spcPts val="0"/>
                        </a:spcAft>
                      </a:pPr>
                      <a:r>
                        <a:rPr lang="en-US" sz="1600" b="0" dirty="0">
                          <a:effectLst/>
                        </a:rPr>
                        <a:t> </a:t>
                      </a:r>
                      <a:endParaRPr lang="en-US" sz="2000" b="0" dirty="0">
                        <a:effectLst/>
                      </a:endParaRPr>
                    </a:p>
                    <a:p>
                      <a:pPr marL="45085">
                        <a:spcBef>
                          <a:spcPts val="10"/>
                        </a:spcBef>
                        <a:spcAft>
                          <a:spcPts val="0"/>
                        </a:spcAft>
                      </a:pPr>
                      <a:r>
                        <a:rPr lang="en-US" sz="1600" b="0" dirty="0">
                          <a:effectLst/>
                        </a:rPr>
                        <a:t> </a:t>
                      </a:r>
                      <a:endParaRPr lang="en-US" sz="2000" b="0" dirty="0">
                        <a:effectLst/>
                      </a:endParaRPr>
                    </a:p>
                    <a:p>
                      <a:pPr marL="299085">
                        <a:spcAft>
                          <a:spcPts val="0"/>
                        </a:spcAft>
                      </a:pPr>
                      <a:r>
                        <a:rPr lang="en-US" sz="1600" b="0" spc="-10" dirty="0">
                          <a:effectLst/>
                        </a:rPr>
                        <a:t>Political</a:t>
                      </a:r>
                      <a:endParaRPr lang="en-US" sz="2000" b="0" dirty="0">
                        <a:effectLst/>
                        <a:latin typeface="Arial MT"/>
                        <a:ea typeface="Arial MT"/>
                        <a:cs typeface="Arial MT"/>
                      </a:endParaRPr>
                    </a:p>
                  </a:txBody>
                  <a:tcPr marL="0" marR="0" marT="0" marB="0"/>
                </a:tc>
                <a:tc>
                  <a:txBody>
                    <a:bodyPr/>
                    <a:lstStyle/>
                    <a:p>
                      <a:pPr marL="45085">
                        <a:spcAft>
                          <a:spcPts val="0"/>
                        </a:spcAft>
                      </a:pPr>
                      <a:r>
                        <a:rPr lang="en-US" sz="1600" b="0">
                          <a:effectLst/>
                        </a:rPr>
                        <a:t> </a:t>
                      </a:r>
                      <a:endParaRPr lang="en-US" sz="2000" b="0">
                        <a:effectLst/>
                      </a:endParaRPr>
                    </a:p>
                    <a:p>
                      <a:pPr marL="45085">
                        <a:spcBef>
                          <a:spcPts val="10"/>
                        </a:spcBef>
                        <a:spcAft>
                          <a:spcPts val="0"/>
                        </a:spcAft>
                      </a:pPr>
                      <a:r>
                        <a:rPr lang="en-US" sz="1600" b="0">
                          <a:effectLst/>
                        </a:rPr>
                        <a:t> </a:t>
                      </a:r>
                      <a:endParaRPr lang="en-US" sz="2000" b="0">
                        <a:effectLst/>
                      </a:endParaRPr>
                    </a:p>
                    <a:p>
                      <a:pPr marL="299085">
                        <a:spcAft>
                          <a:spcPts val="0"/>
                        </a:spcAft>
                      </a:pPr>
                      <a:r>
                        <a:rPr lang="en-US" sz="1600" b="0" spc="-10">
                          <a:effectLst/>
                        </a:rPr>
                        <a:t>Consequences</a:t>
                      </a:r>
                      <a:r>
                        <a:rPr lang="en-US" sz="1600" b="0" spc="-45">
                          <a:effectLst/>
                        </a:rPr>
                        <a:t> </a:t>
                      </a:r>
                      <a:r>
                        <a:rPr lang="en-US" sz="1600" b="0" spc="-10">
                          <a:effectLst/>
                        </a:rPr>
                        <a:t>of</a:t>
                      </a:r>
                      <a:r>
                        <a:rPr lang="en-US" sz="1600" b="0" spc="-20">
                          <a:effectLst/>
                        </a:rPr>
                        <a:t> </a:t>
                      </a:r>
                      <a:r>
                        <a:rPr lang="en-US" sz="1600" b="0" spc="-10">
                          <a:effectLst/>
                        </a:rPr>
                        <a:t>actions</a:t>
                      </a:r>
                      <a:endParaRPr lang="en-US" sz="2000" b="0">
                        <a:effectLst/>
                        <a:latin typeface="Arial MT"/>
                        <a:ea typeface="Arial MT"/>
                        <a:cs typeface="Arial MT"/>
                      </a:endParaRPr>
                    </a:p>
                  </a:txBody>
                  <a:tcPr marL="0" marR="0" marT="0" marB="0"/>
                </a:tc>
                <a:extLst>
                  <a:ext uri="{0D108BD9-81ED-4DB2-BD59-A6C34878D82A}">
                    <a16:rowId xmlns:a16="http://schemas.microsoft.com/office/drawing/2014/main" val="3219507962"/>
                  </a:ext>
                </a:extLst>
              </a:tr>
              <a:tr h="341503">
                <a:tc>
                  <a:txBody>
                    <a:bodyPr/>
                    <a:lstStyle/>
                    <a:p>
                      <a:pPr marL="299085">
                        <a:spcBef>
                          <a:spcPts val="405"/>
                        </a:spcBef>
                        <a:spcAft>
                          <a:spcPts val="0"/>
                        </a:spcAft>
                      </a:pPr>
                      <a:r>
                        <a:rPr lang="en-US" sz="1600" b="0" dirty="0">
                          <a:effectLst/>
                        </a:rPr>
                        <a:t>Power</a:t>
                      </a:r>
                      <a:r>
                        <a:rPr lang="en-US" sz="1600" b="0" spc="-30" dirty="0">
                          <a:effectLst/>
                        </a:rPr>
                        <a:t> </a:t>
                      </a:r>
                      <a:r>
                        <a:rPr lang="en-US" sz="1600" b="0" dirty="0">
                          <a:effectLst/>
                        </a:rPr>
                        <a:t>and</a:t>
                      </a:r>
                      <a:r>
                        <a:rPr lang="en-US" sz="1600" b="0" spc="-40" dirty="0">
                          <a:effectLst/>
                        </a:rPr>
                        <a:t> </a:t>
                      </a:r>
                      <a:r>
                        <a:rPr lang="en-US" sz="1600" b="0" dirty="0">
                          <a:effectLst/>
                        </a:rPr>
                        <a:t>justice</a:t>
                      </a:r>
                      <a:r>
                        <a:rPr lang="en-US" sz="1600" b="0" spc="-40" dirty="0">
                          <a:effectLst/>
                        </a:rPr>
                        <a:t> </a:t>
                      </a:r>
                      <a:r>
                        <a:rPr lang="en-US" sz="1600" b="0" spc="-10" dirty="0">
                          <a:effectLst/>
                        </a:rPr>
                        <a:t>oriented</a:t>
                      </a:r>
                      <a:endParaRPr lang="en-US" sz="2000" b="0" dirty="0">
                        <a:effectLst/>
                        <a:latin typeface="Arial MT"/>
                        <a:ea typeface="Arial MT"/>
                        <a:cs typeface="Arial MT"/>
                      </a:endParaRPr>
                    </a:p>
                  </a:txBody>
                  <a:tcPr marL="0" marR="0" marT="0" marB="0"/>
                </a:tc>
                <a:tc>
                  <a:txBody>
                    <a:bodyPr/>
                    <a:lstStyle/>
                    <a:p>
                      <a:pPr marL="299085">
                        <a:spcBef>
                          <a:spcPts val="405"/>
                        </a:spcBef>
                        <a:spcAft>
                          <a:spcPts val="0"/>
                        </a:spcAft>
                      </a:pPr>
                      <a:r>
                        <a:rPr lang="en-US" sz="1600" b="0" spc="-10" dirty="0">
                          <a:effectLst/>
                        </a:rPr>
                        <a:t>Problem</a:t>
                      </a:r>
                      <a:r>
                        <a:rPr lang="en-US" sz="1600" b="0" spc="-5" dirty="0">
                          <a:effectLst/>
                        </a:rPr>
                        <a:t> </a:t>
                      </a:r>
                      <a:r>
                        <a:rPr lang="en-US" sz="1600" b="0" spc="-10" dirty="0">
                          <a:effectLst/>
                        </a:rPr>
                        <a:t>centered</a:t>
                      </a:r>
                      <a:endParaRPr lang="en-US" sz="2000" b="0" dirty="0">
                        <a:effectLst/>
                        <a:latin typeface="Arial MT"/>
                        <a:ea typeface="Arial MT"/>
                        <a:cs typeface="Arial MT"/>
                      </a:endParaRPr>
                    </a:p>
                  </a:txBody>
                  <a:tcPr marL="0" marR="0" marT="0" marB="0"/>
                </a:tc>
                <a:extLst>
                  <a:ext uri="{0D108BD9-81ED-4DB2-BD59-A6C34878D82A}">
                    <a16:rowId xmlns:a16="http://schemas.microsoft.com/office/drawing/2014/main" val="1754478372"/>
                  </a:ext>
                </a:extLst>
              </a:tr>
              <a:tr h="341503">
                <a:tc>
                  <a:txBody>
                    <a:bodyPr/>
                    <a:lstStyle/>
                    <a:p>
                      <a:pPr marL="299085">
                        <a:spcBef>
                          <a:spcPts val="405"/>
                        </a:spcBef>
                        <a:spcAft>
                          <a:spcPts val="0"/>
                        </a:spcAft>
                      </a:pPr>
                      <a:r>
                        <a:rPr lang="en-US" sz="1600" b="0" spc="-10">
                          <a:effectLst/>
                        </a:rPr>
                        <a:t>Collaborative</a:t>
                      </a:r>
                      <a:endParaRPr lang="en-US" sz="2000" b="0">
                        <a:effectLst/>
                        <a:latin typeface="Arial MT"/>
                        <a:ea typeface="Arial MT"/>
                        <a:cs typeface="Arial MT"/>
                      </a:endParaRPr>
                    </a:p>
                  </a:txBody>
                  <a:tcPr marL="0" marR="0" marT="0" marB="0"/>
                </a:tc>
                <a:tc>
                  <a:txBody>
                    <a:bodyPr/>
                    <a:lstStyle/>
                    <a:p>
                      <a:pPr marL="299085">
                        <a:spcBef>
                          <a:spcPts val="405"/>
                        </a:spcBef>
                        <a:spcAft>
                          <a:spcPts val="0"/>
                        </a:spcAft>
                      </a:pPr>
                      <a:r>
                        <a:rPr lang="en-US" sz="1600" b="0" spc="-10" dirty="0">
                          <a:effectLst/>
                        </a:rPr>
                        <a:t>Pluralistic</a:t>
                      </a:r>
                      <a:endParaRPr lang="en-US" sz="2000" b="0" dirty="0">
                        <a:effectLst/>
                        <a:latin typeface="Arial MT"/>
                        <a:ea typeface="Arial MT"/>
                        <a:cs typeface="Arial MT"/>
                      </a:endParaRPr>
                    </a:p>
                  </a:txBody>
                  <a:tcPr marL="0" marR="0" marT="0" marB="0"/>
                </a:tc>
                <a:extLst>
                  <a:ext uri="{0D108BD9-81ED-4DB2-BD59-A6C34878D82A}">
                    <a16:rowId xmlns:a16="http://schemas.microsoft.com/office/drawing/2014/main" val="756100501"/>
                  </a:ext>
                </a:extLst>
              </a:tr>
              <a:tr h="615390">
                <a:tc>
                  <a:txBody>
                    <a:bodyPr/>
                    <a:lstStyle/>
                    <a:p>
                      <a:pPr marL="299085">
                        <a:spcBef>
                          <a:spcPts val="405"/>
                        </a:spcBef>
                        <a:spcAft>
                          <a:spcPts val="0"/>
                        </a:spcAft>
                      </a:pPr>
                      <a:r>
                        <a:rPr lang="en-US" sz="1600" b="0" spc="-20">
                          <a:effectLst/>
                        </a:rPr>
                        <a:t>Change</a:t>
                      </a:r>
                      <a:r>
                        <a:rPr lang="en-US" sz="1600" b="0" spc="-30">
                          <a:effectLst/>
                        </a:rPr>
                        <a:t> </a:t>
                      </a:r>
                      <a:r>
                        <a:rPr lang="en-US" sz="1600" b="0" spc="-10">
                          <a:effectLst/>
                        </a:rPr>
                        <a:t>oriented</a:t>
                      </a:r>
                      <a:endParaRPr lang="en-US" sz="2000" b="0">
                        <a:effectLst/>
                        <a:latin typeface="Arial MT"/>
                        <a:ea typeface="Arial MT"/>
                        <a:cs typeface="Arial MT"/>
                      </a:endParaRPr>
                    </a:p>
                  </a:txBody>
                  <a:tcPr marL="0" marR="0" marT="0" marB="0"/>
                </a:tc>
                <a:tc>
                  <a:txBody>
                    <a:bodyPr/>
                    <a:lstStyle/>
                    <a:p>
                      <a:pPr marL="299085">
                        <a:spcBef>
                          <a:spcPts val="405"/>
                        </a:spcBef>
                        <a:spcAft>
                          <a:spcPts val="0"/>
                        </a:spcAft>
                      </a:pPr>
                      <a:r>
                        <a:rPr lang="en-US" sz="1600" b="0" dirty="0">
                          <a:effectLst/>
                        </a:rPr>
                        <a:t>Real-world</a:t>
                      </a:r>
                      <a:r>
                        <a:rPr lang="en-US" sz="1600" b="0" spc="-15" dirty="0">
                          <a:effectLst/>
                        </a:rPr>
                        <a:t> </a:t>
                      </a:r>
                      <a:r>
                        <a:rPr lang="en-US" sz="1600" b="0" dirty="0">
                          <a:effectLst/>
                        </a:rPr>
                        <a:t>practice</a:t>
                      </a:r>
                      <a:r>
                        <a:rPr lang="en-US" sz="1600" b="0" spc="-15" dirty="0">
                          <a:effectLst/>
                        </a:rPr>
                        <a:t> </a:t>
                      </a:r>
                      <a:r>
                        <a:rPr lang="en-US" sz="1600" b="0" spc="-10" dirty="0">
                          <a:effectLst/>
                        </a:rPr>
                        <a:t>oriented</a:t>
                      </a:r>
                      <a:endParaRPr lang="en-US" sz="2000" b="0" dirty="0">
                        <a:effectLst/>
                        <a:latin typeface="Arial MT"/>
                        <a:ea typeface="Arial MT"/>
                        <a:cs typeface="Arial MT"/>
                      </a:endParaRPr>
                    </a:p>
                  </a:txBody>
                  <a:tcPr marL="0" marR="0" marT="0" marB="0"/>
                </a:tc>
                <a:extLst>
                  <a:ext uri="{0D108BD9-81ED-4DB2-BD59-A6C34878D82A}">
                    <a16:rowId xmlns:a16="http://schemas.microsoft.com/office/drawing/2014/main" val="477888786"/>
                  </a:ext>
                </a:extLst>
              </a:tr>
            </a:tbl>
          </a:graphicData>
        </a:graphic>
      </p:graphicFrame>
      <p:grpSp>
        <p:nvGrpSpPr>
          <p:cNvPr id="5" name="Group 4">
            <a:extLst>
              <a:ext uri="{FF2B5EF4-FFF2-40B4-BE49-F238E27FC236}">
                <a16:creationId xmlns:a16="http://schemas.microsoft.com/office/drawing/2014/main" id="{0909A361-6C9A-47EA-83DA-7F55D630AEBE}"/>
              </a:ext>
            </a:extLst>
          </p:cNvPr>
          <p:cNvGrpSpPr>
            <a:grpSpLocks/>
          </p:cNvGrpSpPr>
          <p:nvPr/>
        </p:nvGrpSpPr>
        <p:grpSpPr>
          <a:xfrm>
            <a:off x="3333750" y="5686425"/>
            <a:ext cx="38100" cy="38100"/>
            <a:chOff x="0" y="0"/>
            <a:chExt cx="38100" cy="38100"/>
          </a:xfrm>
        </p:grpSpPr>
        <p:sp>
          <p:nvSpPr>
            <p:cNvPr id="6" name="Graphic 113">
              <a:extLst>
                <a:ext uri="{FF2B5EF4-FFF2-40B4-BE49-F238E27FC236}">
                  <a16:creationId xmlns:a16="http://schemas.microsoft.com/office/drawing/2014/main" id="{CB91867C-F40F-40BF-94EF-EE3E23688A20}"/>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7" name="Group 6">
            <a:extLst>
              <a:ext uri="{FF2B5EF4-FFF2-40B4-BE49-F238E27FC236}">
                <a16:creationId xmlns:a16="http://schemas.microsoft.com/office/drawing/2014/main" id="{E0C635B1-C4A0-46C2-9D80-5C47996F959C}"/>
              </a:ext>
            </a:extLst>
          </p:cNvPr>
          <p:cNvGrpSpPr>
            <a:grpSpLocks/>
          </p:cNvGrpSpPr>
          <p:nvPr/>
        </p:nvGrpSpPr>
        <p:grpSpPr>
          <a:xfrm>
            <a:off x="3333750" y="5940425"/>
            <a:ext cx="38100" cy="38100"/>
            <a:chOff x="0" y="0"/>
            <a:chExt cx="38100" cy="38100"/>
          </a:xfrm>
        </p:grpSpPr>
        <p:sp>
          <p:nvSpPr>
            <p:cNvPr id="8" name="Graphic 117">
              <a:extLst>
                <a:ext uri="{FF2B5EF4-FFF2-40B4-BE49-F238E27FC236}">
                  <a16:creationId xmlns:a16="http://schemas.microsoft.com/office/drawing/2014/main" id="{6ADDBFF9-7FEC-4BE9-AFF3-F3C409AD1566}"/>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9" name="Group 8">
            <a:extLst>
              <a:ext uri="{FF2B5EF4-FFF2-40B4-BE49-F238E27FC236}">
                <a16:creationId xmlns:a16="http://schemas.microsoft.com/office/drawing/2014/main" id="{D2EE8437-26F2-470B-938F-A73975582870}"/>
              </a:ext>
            </a:extLst>
          </p:cNvPr>
          <p:cNvGrpSpPr>
            <a:grpSpLocks/>
          </p:cNvGrpSpPr>
          <p:nvPr/>
        </p:nvGrpSpPr>
        <p:grpSpPr>
          <a:xfrm>
            <a:off x="3333750" y="6194425"/>
            <a:ext cx="38100" cy="38100"/>
            <a:chOff x="0" y="0"/>
            <a:chExt cx="38100" cy="38100"/>
          </a:xfrm>
        </p:grpSpPr>
        <p:sp>
          <p:nvSpPr>
            <p:cNvPr id="10" name="Graphic 121">
              <a:extLst>
                <a:ext uri="{FF2B5EF4-FFF2-40B4-BE49-F238E27FC236}">
                  <a16:creationId xmlns:a16="http://schemas.microsoft.com/office/drawing/2014/main" id="{1C39D251-C800-4387-B926-1E647D612511}"/>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11" name="Group 10">
            <a:extLst>
              <a:ext uri="{FF2B5EF4-FFF2-40B4-BE49-F238E27FC236}">
                <a16:creationId xmlns:a16="http://schemas.microsoft.com/office/drawing/2014/main" id="{5C439979-D1C2-4CEE-ABF3-6863C250BBA6}"/>
              </a:ext>
            </a:extLst>
          </p:cNvPr>
          <p:cNvGrpSpPr>
            <a:grpSpLocks/>
          </p:cNvGrpSpPr>
          <p:nvPr/>
        </p:nvGrpSpPr>
        <p:grpSpPr>
          <a:xfrm>
            <a:off x="3333750" y="6446838"/>
            <a:ext cx="38100" cy="38100"/>
            <a:chOff x="0" y="0"/>
            <a:chExt cx="38100" cy="38100"/>
          </a:xfrm>
        </p:grpSpPr>
        <p:sp>
          <p:nvSpPr>
            <p:cNvPr id="12" name="Graphic 125">
              <a:extLst>
                <a:ext uri="{FF2B5EF4-FFF2-40B4-BE49-F238E27FC236}">
                  <a16:creationId xmlns:a16="http://schemas.microsoft.com/office/drawing/2014/main" id="{6AC54832-066D-40B0-A81B-0F7216111410}"/>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13" name="Group 12">
            <a:extLst>
              <a:ext uri="{FF2B5EF4-FFF2-40B4-BE49-F238E27FC236}">
                <a16:creationId xmlns:a16="http://schemas.microsoft.com/office/drawing/2014/main" id="{319C50E5-E117-4165-8C5A-C3F8C5DAB653}"/>
              </a:ext>
            </a:extLst>
          </p:cNvPr>
          <p:cNvGrpSpPr>
            <a:grpSpLocks/>
          </p:cNvGrpSpPr>
          <p:nvPr/>
        </p:nvGrpSpPr>
        <p:grpSpPr>
          <a:xfrm>
            <a:off x="5905500" y="5686425"/>
            <a:ext cx="38100" cy="38100"/>
            <a:chOff x="0" y="0"/>
            <a:chExt cx="38100" cy="38100"/>
          </a:xfrm>
        </p:grpSpPr>
        <p:sp>
          <p:nvSpPr>
            <p:cNvPr id="14" name="Graphic 115">
              <a:extLst>
                <a:ext uri="{FF2B5EF4-FFF2-40B4-BE49-F238E27FC236}">
                  <a16:creationId xmlns:a16="http://schemas.microsoft.com/office/drawing/2014/main" id="{F2E49ED8-9604-4EC7-BE6C-7EFAD6478A2F}"/>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15" name="Group 14">
            <a:extLst>
              <a:ext uri="{FF2B5EF4-FFF2-40B4-BE49-F238E27FC236}">
                <a16:creationId xmlns:a16="http://schemas.microsoft.com/office/drawing/2014/main" id="{66E2C055-DFC2-4E50-96D2-F4893A74EA8A}"/>
              </a:ext>
            </a:extLst>
          </p:cNvPr>
          <p:cNvGrpSpPr>
            <a:grpSpLocks/>
          </p:cNvGrpSpPr>
          <p:nvPr/>
        </p:nvGrpSpPr>
        <p:grpSpPr>
          <a:xfrm>
            <a:off x="5905500" y="5940425"/>
            <a:ext cx="38100" cy="38100"/>
            <a:chOff x="0" y="0"/>
            <a:chExt cx="38100" cy="38100"/>
          </a:xfrm>
        </p:grpSpPr>
        <p:sp>
          <p:nvSpPr>
            <p:cNvPr id="16" name="Graphic 119">
              <a:extLst>
                <a:ext uri="{FF2B5EF4-FFF2-40B4-BE49-F238E27FC236}">
                  <a16:creationId xmlns:a16="http://schemas.microsoft.com/office/drawing/2014/main" id="{E4F0C99F-BEC3-4DBF-9125-F78127D58012}"/>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17" name="Group 16">
            <a:extLst>
              <a:ext uri="{FF2B5EF4-FFF2-40B4-BE49-F238E27FC236}">
                <a16:creationId xmlns:a16="http://schemas.microsoft.com/office/drawing/2014/main" id="{907C33C8-290F-486A-A6B5-0AAB183C3EA8}"/>
              </a:ext>
            </a:extLst>
          </p:cNvPr>
          <p:cNvGrpSpPr>
            <a:grpSpLocks/>
          </p:cNvGrpSpPr>
          <p:nvPr/>
        </p:nvGrpSpPr>
        <p:grpSpPr>
          <a:xfrm>
            <a:off x="5905500" y="6194425"/>
            <a:ext cx="38100" cy="38100"/>
            <a:chOff x="0" y="0"/>
            <a:chExt cx="38100" cy="38100"/>
          </a:xfrm>
        </p:grpSpPr>
        <p:sp>
          <p:nvSpPr>
            <p:cNvPr id="18" name="Graphic 123">
              <a:extLst>
                <a:ext uri="{FF2B5EF4-FFF2-40B4-BE49-F238E27FC236}">
                  <a16:creationId xmlns:a16="http://schemas.microsoft.com/office/drawing/2014/main" id="{3034067C-E99C-4EC0-A0FF-68F54E0D1990}"/>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19" name="Group 18">
            <a:extLst>
              <a:ext uri="{FF2B5EF4-FFF2-40B4-BE49-F238E27FC236}">
                <a16:creationId xmlns:a16="http://schemas.microsoft.com/office/drawing/2014/main" id="{FFA3007A-3693-4810-83E2-5A2748052927}"/>
              </a:ext>
            </a:extLst>
          </p:cNvPr>
          <p:cNvGrpSpPr>
            <a:grpSpLocks/>
          </p:cNvGrpSpPr>
          <p:nvPr/>
        </p:nvGrpSpPr>
        <p:grpSpPr>
          <a:xfrm>
            <a:off x="5905500" y="6446838"/>
            <a:ext cx="38100" cy="38100"/>
            <a:chOff x="0" y="0"/>
            <a:chExt cx="38100" cy="38100"/>
          </a:xfrm>
        </p:grpSpPr>
        <p:sp>
          <p:nvSpPr>
            <p:cNvPr id="20" name="Graphic 127">
              <a:extLst>
                <a:ext uri="{FF2B5EF4-FFF2-40B4-BE49-F238E27FC236}">
                  <a16:creationId xmlns:a16="http://schemas.microsoft.com/office/drawing/2014/main" id="{ADD46AD6-A37B-45D9-8649-B6BC684DD281}"/>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21" name="Group 20">
            <a:extLst>
              <a:ext uri="{FF2B5EF4-FFF2-40B4-BE49-F238E27FC236}">
                <a16:creationId xmlns:a16="http://schemas.microsoft.com/office/drawing/2014/main" id="{D5FB2921-EBC3-48D8-AF0C-EEA43902E989}"/>
              </a:ext>
            </a:extLst>
          </p:cNvPr>
          <p:cNvGrpSpPr>
            <a:grpSpLocks/>
          </p:cNvGrpSpPr>
          <p:nvPr/>
        </p:nvGrpSpPr>
        <p:grpSpPr>
          <a:xfrm>
            <a:off x="3333750" y="7570788"/>
            <a:ext cx="38100" cy="38100"/>
            <a:chOff x="0" y="0"/>
            <a:chExt cx="38100" cy="38100"/>
          </a:xfrm>
        </p:grpSpPr>
        <p:sp>
          <p:nvSpPr>
            <p:cNvPr id="22" name="Graphic 129">
              <a:extLst>
                <a:ext uri="{FF2B5EF4-FFF2-40B4-BE49-F238E27FC236}">
                  <a16:creationId xmlns:a16="http://schemas.microsoft.com/office/drawing/2014/main" id="{D08ACC83-738B-4F0B-80CE-857ADDA3D344}"/>
                </a:ext>
              </a:extLst>
            </p:cNvPr>
            <p:cNvSpPr/>
            <p:nvPr/>
          </p:nvSpPr>
          <p:spPr>
            <a:xfrm>
              <a:off x="0" y="0"/>
              <a:ext cx="38100" cy="38100"/>
            </a:xfrm>
            <a:custGeom>
              <a:avLst/>
              <a:gdLst/>
              <a:ahLst/>
              <a:cxnLst/>
              <a:rect l="l" t="t" r="r" b="b"/>
              <a:pathLst>
                <a:path w="38100" h="38100">
                  <a:moveTo>
                    <a:pt x="21576" y="38096"/>
                  </a:moveTo>
                  <a:lnTo>
                    <a:pt x="16523" y="38096"/>
                  </a:lnTo>
                  <a:lnTo>
                    <a:pt x="14093" y="37612"/>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23" name="Group 22">
            <a:extLst>
              <a:ext uri="{FF2B5EF4-FFF2-40B4-BE49-F238E27FC236}">
                <a16:creationId xmlns:a16="http://schemas.microsoft.com/office/drawing/2014/main" id="{2E2723E2-4E35-45FE-95FC-2B467AE9F912}"/>
              </a:ext>
            </a:extLst>
          </p:cNvPr>
          <p:cNvGrpSpPr>
            <a:grpSpLocks/>
          </p:cNvGrpSpPr>
          <p:nvPr/>
        </p:nvGrpSpPr>
        <p:grpSpPr>
          <a:xfrm>
            <a:off x="3333750" y="7823200"/>
            <a:ext cx="38100" cy="38100"/>
            <a:chOff x="0" y="0"/>
            <a:chExt cx="38100" cy="38100"/>
          </a:xfrm>
        </p:grpSpPr>
        <p:sp>
          <p:nvSpPr>
            <p:cNvPr id="24" name="Graphic 133">
              <a:extLst>
                <a:ext uri="{FF2B5EF4-FFF2-40B4-BE49-F238E27FC236}">
                  <a16:creationId xmlns:a16="http://schemas.microsoft.com/office/drawing/2014/main" id="{5F885FED-A3EB-4802-B73A-EC8F27276C3F}"/>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25" name="Group 24">
            <a:extLst>
              <a:ext uri="{FF2B5EF4-FFF2-40B4-BE49-F238E27FC236}">
                <a16:creationId xmlns:a16="http://schemas.microsoft.com/office/drawing/2014/main" id="{5EF2CF6A-C691-4714-A289-4BEB1E2A4D79}"/>
              </a:ext>
            </a:extLst>
          </p:cNvPr>
          <p:cNvGrpSpPr>
            <a:grpSpLocks/>
          </p:cNvGrpSpPr>
          <p:nvPr/>
        </p:nvGrpSpPr>
        <p:grpSpPr>
          <a:xfrm>
            <a:off x="3333750" y="8077200"/>
            <a:ext cx="38100" cy="38100"/>
            <a:chOff x="0" y="0"/>
            <a:chExt cx="38100" cy="38100"/>
          </a:xfrm>
        </p:grpSpPr>
        <p:sp>
          <p:nvSpPr>
            <p:cNvPr id="26" name="Graphic 137">
              <a:extLst>
                <a:ext uri="{FF2B5EF4-FFF2-40B4-BE49-F238E27FC236}">
                  <a16:creationId xmlns:a16="http://schemas.microsoft.com/office/drawing/2014/main" id="{F582F5EB-81FB-4276-A264-8DF7CD9D6646}"/>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27" name="Group 26">
            <a:extLst>
              <a:ext uri="{FF2B5EF4-FFF2-40B4-BE49-F238E27FC236}">
                <a16:creationId xmlns:a16="http://schemas.microsoft.com/office/drawing/2014/main" id="{90EA64C3-7C2F-4FA2-B7D8-512BA128646B}"/>
              </a:ext>
            </a:extLst>
          </p:cNvPr>
          <p:cNvGrpSpPr>
            <a:grpSpLocks/>
          </p:cNvGrpSpPr>
          <p:nvPr/>
        </p:nvGrpSpPr>
        <p:grpSpPr>
          <a:xfrm>
            <a:off x="3333750" y="8331200"/>
            <a:ext cx="38100" cy="38100"/>
            <a:chOff x="0" y="0"/>
            <a:chExt cx="38100" cy="38100"/>
          </a:xfrm>
        </p:grpSpPr>
        <p:sp>
          <p:nvSpPr>
            <p:cNvPr id="28" name="Graphic 141">
              <a:extLst>
                <a:ext uri="{FF2B5EF4-FFF2-40B4-BE49-F238E27FC236}">
                  <a16:creationId xmlns:a16="http://schemas.microsoft.com/office/drawing/2014/main" id="{6EA66491-1851-45DD-8968-2A3D59ACC5A4}"/>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29" name="Group 28">
            <a:extLst>
              <a:ext uri="{FF2B5EF4-FFF2-40B4-BE49-F238E27FC236}">
                <a16:creationId xmlns:a16="http://schemas.microsoft.com/office/drawing/2014/main" id="{3A3FB063-43BD-41DA-985B-707116817E3F}"/>
              </a:ext>
            </a:extLst>
          </p:cNvPr>
          <p:cNvGrpSpPr>
            <a:grpSpLocks/>
          </p:cNvGrpSpPr>
          <p:nvPr/>
        </p:nvGrpSpPr>
        <p:grpSpPr>
          <a:xfrm>
            <a:off x="5905500" y="7570788"/>
            <a:ext cx="38100" cy="38100"/>
            <a:chOff x="0" y="0"/>
            <a:chExt cx="38100" cy="38100"/>
          </a:xfrm>
        </p:grpSpPr>
        <p:sp>
          <p:nvSpPr>
            <p:cNvPr id="30" name="Graphic 131">
              <a:extLst>
                <a:ext uri="{FF2B5EF4-FFF2-40B4-BE49-F238E27FC236}">
                  <a16:creationId xmlns:a16="http://schemas.microsoft.com/office/drawing/2014/main" id="{832CEE72-234B-4327-A8C8-E70CC1D6A6AB}"/>
                </a:ext>
              </a:extLst>
            </p:cNvPr>
            <p:cNvSpPr/>
            <p:nvPr/>
          </p:nvSpPr>
          <p:spPr>
            <a:xfrm>
              <a:off x="0" y="0"/>
              <a:ext cx="38100" cy="38100"/>
            </a:xfrm>
            <a:custGeom>
              <a:avLst/>
              <a:gdLst/>
              <a:ahLst/>
              <a:cxnLst/>
              <a:rect l="l" t="t" r="r" b="b"/>
              <a:pathLst>
                <a:path w="38100" h="38100">
                  <a:moveTo>
                    <a:pt x="21576" y="38096"/>
                  </a:moveTo>
                  <a:lnTo>
                    <a:pt x="16523" y="38096"/>
                  </a:lnTo>
                  <a:lnTo>
                    <a:pt x="14093" y="37612"/>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31" name="Group 30">
            <a:extLst>
              <a:ext uri="{FF2B5EF4-FFF2-40B4-BE49-F238E27FC236}">
                <a16:creationId xmlns:a16="http://schemas.microsoft.com/office/drawing/2014/main" id="{BB20A6CA-978D-4727-908F-A9A1E4463601}"/>
              </a:ext>
            </a:extLst>
          </p:cNvPr>
          <p:cNvGrpSpPr>
            <a:grpSpLocks/>
          </p:cNvGrpSpPr>
          <p:nvPr/>
        </p:nvGrpSpPr>
        <p:grpSpPr>
          <a:xfrm>
            <a:off x="5905500" y="7823200"/>
            <a:ext cx="38100" cy="38100"/>
            <a:chOff x="0" y="0"/>
            <a:chExt cx="38100" cy="38100"/>
          </a:xfrm>
        </p:grpSpPr>
        <p:sp>
          <p:nvSpPr>
            <p:cNvPr id="32" name="Graphic 135">
              <a:extLst>
                <a:ext uri="{FF2B5EF4-FFF2-40B4-BE49-F238E27FC236}">
                  <a16:creationId xmlns:a16="http://schemas.microsoft.com/office/drawing/2014/main" id="{415C539F-246A-4794-83A6-5533B29FFF31}"/>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33" name="Group 32">
            <a:extLst>
              <a:ext uri="{FF2B5EF4-FFF2-40B4-BE49-F238E27FC236}">
                <a16:creationId xmlns:a16="http://schemas.microsoft.com/office/drawing/2014/main" id="{F002FD3F-6B29-4F7F-ACD6-10608192CFED}"/>
              </a:ext>
            </a:extLst>
          </p:cNvPr>
          <p:cNvGrpSpPr>
            <a:grpSpLocks/>
          </p:cNvGrpSpPr>
          <p:nvPr/>
        </p:nvGrpSpPr>
        <p:grpSpPr>
          <a:xfrm>
            <a:off x="5905500" y="8077200"/>
            <a:ext cx="38100" cy="38100"/>
            <a:chOff x="0" y="0"/>
            <a:chExt cx="38100" cy="38100"/>
          </a:xfrm>
        </p:grpSpPr>
        <p:sp>
          <p:nvSpPr>
            <p:cNvPr id="34" name="Graphic 139">
              <a:extLst>
                <a:ext uri="{FF2B5EF4-FFF2-40B4-BE49-F238E27FC236}">
                  <a16:creationId xmlns:a16="http://schemas.microsoft.com/office/drawing/2014/main" id="{3A02E7AC-64DE-4CEA-9860-EA345C15B9B5}"/>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0"/>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grpSp>
        <p:nvGrpSpPr>
          <p:cNvPr id="35" name="Group 34">
            <a:extLst>
              <a:ext uri="{FF2B5EF4-FFF2-40B4-BE49-F238E27FC236}">
                <a16:creationId xmlns:a16="http://schemas.microsoft.com/office/drawing/2014/main" id="{646AB022-7636-4A25-9430-5D234B37AEEB}"/>
              </a:ext>
            </a:extLst>
          </p:cNvPr>
          <p:cNvGrpSpPr>
            <a:grpSpLocks/>
          </p:cNvGrpSpPr>
          <p:nvPr/>
        </p:nvGrpSpPr>
        <p:grpSpPr>
          <a:xfrm>
            <a:off x="5905500" y="8331200"/>
            <a:ext cx="38100" cy="38100"/>
            <a:chOff x="0" y="0"/>
            <a:chExt cx="38100" cy="38100"/>
          </a:xfrm>
        </p:grpSpPr>
        <p:sp>
          <p:nvSpPr>
            <p:cNvPr id="36" name="Graphic 143">
              <a:extLst>
                <a:ext uri="{FF2B5EF4-FFF2-40B4-BE49-F238E27FC236}">
                  <a16:creationId xmlns:a16="http://schemas.microsoft.com/office/drawing/2014/main" id="{BF833AA4-5CBE-4F40-9BB6-54DE5015D117}"/>
                </a:ext>
              </a:extLst>
            </p:cNvPr>
            <p:cNvSpPr/>
            <p:nvPr/>
          </p:nvSpPr>
          <p:spPr>
            <a:xfrm>
              <a:off x="0" y="0"/>
              <a:ext cx="38100" cy="38100"/>
            </a:xfrm>
            <a:custGeom>
              <a:avLst/>
              <a:gdLst/>
              <a:ahLst/>
              <a:cxnLst/>
              <a:rect l="l" t="t" r="r" b="b"/>
              <a:pathLst>
                <a:path w="38100" h="38100">
                  <a:moveTo>
                    <a:pt x="21576" y="38096"/>
                  </a:moveTo>
                  <a:lnTo>
                    <a:pt x="16523" y="38096"/>
                  </a:lnTo>
                  <a:lnTo>
                    <a:pt x="14093" y="37610"/>
                  </a:lnTo>
                  <a:lnTo>
                    <a:pt x="0" y="21574"/>
                  </a:lnTo>
                  <a:lnTo>
                    <a:pt x="0" y="16523"/>
                  </a:lnTo>
                  <a:lnTo>
                    <a:pt x="16523" y="0"/>
                  </a:lnTo>
                  <a:lnTo>
                    <a:pt x="21576" y="0"/>
                  </a:lnTo>
                  <a:lnTo>
                    <a:pt x="38100" y="19049"/>
                  </a:lnTo>
                  <a:lnTo>
                    <a:pt x="38099" y="21574"/>
                  </a:lnTo>
                  <a:lnTo>
                    <a:pt x="21576" y="38096"/>
                  </a:lnTo>
                  <a:close/>
                </a:path>
              </a:pathLst>
            </a:custGeom>
            <a:solidFill>
              <a:srgbClr val="000000"/>
            </a:solidFill>
          </p:spPr>
          <p:txBody>
            <a:bodyPr wrap="square" lIns="0" tIns="0" rIns="0" bIns="0" rtlCol="0">
              <a:prstTxWarp prst="textNoShape">
                <a:avLst/>
              </a:prstTxWarp>
              <a:noAutofit/>
            </a:bodyPr>
            <a:lstStyle/>
            <a:p>
              <a:endParaRPr lang="fa-IR"/>
            </a:p>
          </p:txBody>
        </p:sp>
      </p:grpSp>
      <p:pic>
        <p:nvPicPr>
          <p:cNvPr id="3" name="Recorded Sound">
            <a:hlinkClick r:id="" action="ppaction://media"/>
            <a:extLst>
              <a:ext uri="{FF2B5EF4-FFF2-40B4-BE49-F238E27FC236}">
                <a16:creationId xmlns:a16="http://schemas.microsoft.com/office/drawing/2014/main" id="{075A2222-4204-A978-EC3B-D7163076E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06903782"/>
      </p:ext>
    </p:extLst>
  </p:cSld>
  <p:clrMapOvr>
    <a:masterClrMapping/>
  </p:clrMapOvr>
  <mc:AlternateContent xmlns:mc="http://schemas.openxmlformats.org/markup-compatibility/2006" xmlns:p14="http://schemas.microsoft.com/office/powerpoint/2010/main">
    <mc:Choice Requires="p14">
      <p:transition spd="slow" p14:dur="2000" advTm="2802471"/>
    </mc:Choice>
    <mc:Fallback xmlns="">
      <p:transition spd="slow" advTm="280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a:xfrm>
            <a:off x="152400" y="152400"/>
            <a:ext cx="8653272" cy="1063752"/>
          </a:xfrm>
        </p:spPr>
        <p:txBody>
          <a:bodyPr>
            <a:normAutofit fontScale="90000"/>
          </a:bodyPr>
          <a:lstStyle/>
          <a:p>
            <a:r>
              <a:rPr lang="en-US" b="1" dirty="0"/>
              <a:t>Three Broad Research Approaches/</a:t>
            </a:r>
            <a:r>
              <a:rPr lang="en-US" sz="3200" b="1" dirty="0"/>
              <a:t> Designs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dirty="0"/>
              <a:t>Qualitative </a:t>
            </a:r>
          </a:p>
          <a:p>
            <a:pPr lvl="0"/>
            <a:r>
              <a:rPr lang="en-US" dirty="0"/>
              <a:t>Quantitative </a:t>
            </a:r>
          </a:p>
          <a:p>
            <a:pPr lvl="0"/>
            <a:r>
              <a:rPr lang="en-US" dirty="0"/>
              <a:t>Mixed Methods </a:t>
            </a:r>
          </a:p>
          <a:p>
            <a:pPr lvl="0"/>
            <a:r>
              <a:rPr lang="en-US" dirty="0"/>
              <a:t>These are not rigid categories but represent a continuum. </a:t>
            </a:r>
          </a:p>
          <a:p>
            <a:pPr lvl="0"/>
            <a:r>
              <a:rPr lang="en-US" dirty="0"/>
              <a:t>Mixed methods research lies in the middle, incorporating elements of both.</a:t>
            </a:r>
          </a:p>
          <a:p>
            <a:pPr lvl="0"/>
            <a:r>
              <a:rPr lang="en-US" dirty="0"/>
              <a:t>Distinction often framed as words (qualitative) vs. numbers (quantitative).</a:t>
            </a:r>
          </a:p>
        </p:txBody>
      </p:sp>
      <p:pic>
        <p:nvPicPr>
          <p:cNvPr id="4" name="Recorded Sound">
            <a:hlinkClick r:id="" action="ppaction://media"/>
            <a:extLst>
              <a:ext uri="{FF2B5EF4-FFF2-40B4-BE49-F238E27FC236}">
                <a16:creationId xmlns:a16="http://schemas.microsoft.com/office/drawing/2014/main" id="{A2DF4491-C54F-6EBF-43D6-C444E77DF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86339246"/>
      </p:ext>
    </p:extLst>
  </p:cSld>
  <p:clrMapOvr>
    <a:masterClrMapping/>
  </p:clrMapOvr>
  <mc:AlternateContent xmlns:mc="http://schemas.openxmlformats.org/markup-compatibility/2006" xmlns:p14="http://schemas.microsoft.com/office/powerpoint/2010/main">
    <mc:Choice Requires="p14">
      <p:transition spd="slow" p14:dur="2000" advTm="1208248"/>
    </mc:Choice>
    <mc:Fallback xmlns="">
      <p:transition spd="slow" advTm="120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Qualitative Research Defined</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b="1" dirty="0"/>
              <a:t>Definition:</a:t>
            </a:r>
            <a:r>
              <a:rPr lang="en-US" dirty="0"/>
              <a:t> An approach for exploring and understanding the meaning individuals or groups ascribe to a social or human problem. </a:t>
            </a:r>
          </a:p>
          <a:p>
            <a:pPr lvl="0"/>
            <a:r>
              <a:rPr lang="en-US" b="1" dirty="0"/>
              <a:t>Process:</a:t>
            </a:r>
            <a:r>
              <a:rPr lang="en-US" dirty="0"/>
              <a:t> Involves emerging questions, data collected in participant's setting, inductive data analysis (from particulars to general themes), and researcher interpretations. </a:t>
            </a:r>
          </a:p>
          <a:p>
            <a:pPr lvl="0"/>
            <a:r>
              <a:rPr lang="en-US" b="1" dirty="0"/>
              <a:t>Report Structure:</a:t>
            </a:r>
            <a:r>
              <a:rPr lang="en-US" dirty="0"/>
              <a:t> Flexible. </a:t>
            </a:r>
          </a:p>
          <a:p>
            <a:pPr lvl="0"/>
            <a:r>
              <a:rPr lang="en-US" b="1" dirty="0"/>
              <a:t>Emphasis:</a:t>
            </a:r>
            <a:r>
              <a:rPr lang="en-US" dirty="0"/>
              <a:t> Inductive style, focus on individual meaning, reporting complexity.</a:t>
            </a:r>
          </a:p>
          <a:p>
            <a:endParaRPr lang="fa-IR" dirty="0"/>
          </a:p>
        </p:txBody>
      </p:sp>
      <p:pic>
        <p:nvPicPr>
          <p:cNvPr id="4" name="Recorded Sound">
            <a:hlinkClick r:id="" action="ppaction://media"/>
            <a:extLst>
              <a:ext uri="{FF2B5EF4-FFF2-40B4-BE49-F238E27FC236}">
                <a16:creationId xmlns:a16="http://schemas.microsoft.com/office/drawing/2014/main" id="{77E1556B-C311-926F-B332-04BE4B6CE7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55184156"/>
      </p:ext>
    </p:extLst>
  </p:cSld>
  <p:clrMapOvr>
    <a:masterClrMapping/>
  </p:clrMapOvr>
  <mc:AlternateContent xmlns:mc="http://schemas.openxmlformats.org/markup-compatibility/2006" xmlns:p14="http://schemas.microsoft.com/office/powerpoint/2010/main">
    <mc:Choice Requires="p14">
      <p:transition spd="slow" p14:dur="2000" advTm="1454139"/>
    </mc:Choice>
    <mc:Fallback xmlns="">
      <p:transition spd="slow" advTm="145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Quantitative Research Defined</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lnSpcReduction="10000"/>
          </a:bodyPr>
          <a:lstStyle/>
          <a:p>
            <a:pPr lvl="0"/>
            <a:r>
              <a:rPr lang="en-US" b="1" dirty="0"/>
              <a:t>Definition:</a:t>
            </a:r>
            <a:r>
              <a:rPr lang="en-US" dirty="0"/>
              <a:t> An approach for testing objective theories by examining relationships among variables or comparisons among groups. </a:t>
            </a:r>
          </a:p>
          <a:p>
            <a:pPr lvl="0"/>
            <a:r>
              <a:rPr lang="en-US" b="1" dirty="0"/>
              <a:t>Data:</a:t>
            </a:r>
            <a:r>
              <a:rPr lang="en-US" dirty="0"/>
              <a:t> Variables are measured, typically on instruments, producing numeric data analyzed statistically. </a:t>
            </a:r>
          </a:p>
          <a:p>
            <a:pPr lvl="0"/>
            <a:r>
              <a:rPr lang="en-US" b="1" dirty="0"/>
              <a:t>Report Structure:</a:t>
            </a:r>
            <a:r>
              <a:rPr lang="en-US" dirty="0"/>
              <a:t> Set structure (introduction, methods, results, discussion). </a:t>
            </a:r>
          </a:p>
          <a:p>
            <a:r>
              <a:rPr lang="en-US" b="1" dirty="0"/>
              <a:t>Emphasis:</a:t>
            </a:r>
            <a:r>
              <a:rPr lang="en-US" dirty="0"/>
              <a:t> Deductive theory testing, bias protection, controlling for alternative explanations, seeking generalization and replication.</a:t>
            </a:r>
            <a:endParaRPr lang="fa-IR" dirty="0"/>
          </a:p>
        </p:txBody>
      </p:sp>
      <p:pic>
        <p:nvPicPr>
          <p:cNvPr id="4" name="Recorded Sound">
            <a:hlinkClick r:id="" action="ppaction://media"/>
            <a:extLst>
              <a:ext uri="{FF2B5EF4-FFF2-40B4-BE49-F238E27FC236}">
                <a16:creationId xmlns:a16="http://schemas.microsoft.com/office/drawing/2014/main" id="{EE21A784-03EF-56E2-1497-98126702F0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3714066"/>
      </p:ext>
    </p:extLst>
  </p:cSld>
  <p:clrMapOvr>
    <a:masterClrMapping/>
  </p:clrMapOvr>
  <mc:AlternateContent xmlns:mc="http://schemas.openxmlformats.org/markup-compatibility/2006" xmlns:p14="http://schemas.microsoft.com/office/powerpoint/2010/main">
    <mc:Choice Requires="p14">
      <p:transition spd="slow" p14:dur="2000" advTm="1558798"/>
    </mc:Choice>
    <mc:Fallback xmlns="">
      <p:transition spd="slow" advTm="155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681E-9FB3-44E7-B31B-CA644CDC43AC}"/>
              </a:ext>
            </a:extLst>
          </p:cNvPr>
          <p:cNvSpPr>
            <a:spLocks noGrp="1"/>
          </p:cNvSpPr>
          <p:nvPr>
            <p:ph type="title"/>
          </p:nvPr>
        </p:nvSpPr>
        <p:spPr/>
        <p:txBody>
          <a:bodyPr/>
          <a:lstStyle/>
          <a:p>
            <a:r>
              <a:rPr lang="en-US" dirty="0">
                <a:solidFill>
                  <a:schemeClr val="tx1"/>
                </a:solidFill>
              </a:rPr>
              <a:t>Advance Research Methodology</a:t>
            </a:r>
            <a:endParaRPr lang="fa-IR" dirty="0"/>
          </a:p>
        </p:txBody>
      </p:sp>
      <p:sp>
        <p:nvSpPr>
          <p:cNvPr id="3" name="Content Placeholder 2">
            <a:extLst>
              <a:ext uri="{FF2B5EF4-FFF2-40B4-BE49-F238E27FC236}">
                <a16:creationId xmlns:a16="http://schemas.microsoft.com/office/drawing/2014/main" id="{95FAC724-097B-4AD4-837B-56E6238EE12E}"/>
              </a:ext>
            </a:extLst>
          </p:cNvPr>
          <p:cNvSpPr>
            <a:spLocks noGrp="1"/>
          </p:cNvSpPr>
          <p:nvPr>
            <p:ph sz="quarter" idx="1"/>
          </p:nvPr>
        </p:nvSpPr>
        <p:spPr/>
        <p:txBody>
          <a:bodyPr/>
          <a:lstStyle/>
          <a:p>
            <a:pPr marL="0" indent="0" algn="ctr">
              <a:buNone/>
            </a:pPr>
            <a:r>
              <a:rPr lang="en-US" sz="2800" dirty="0"/>
              <a:t>by</a:t>
            </a:r>
          </a:p>
          <a:p>
            <a:pPr algn="ctr"/>
            <a:r>
              <a:rPr lang="en-US" sz="2800" dirty="0"/>
              <a:t>MOHAMMAD ALI MOROWATISHARIFABAD</a:t>
            </a:r>
          </a:p>
          <a:p>
            <a:pPr algn="ctr"/>
            <a:r>
              <a:rPr lang="en-US" sz="2800" dirty="0"/>
              <a:t>Professor</a:t>
            </a:r>
          </a:p>
          <a:p>
            <a:pPr algn="ctr"/>
            <a:r>
              <a:rPr lang="en-US" sz="2800" dirty="0"/>
              <a:t>SCHOOL OF PUBLIC HEALTH</a:t>
            </a:r>
          </a:p>
          <a:p>
            <a:pPr algn="ctr"/>
            <a:r>
              <a:rPr lang="en-US" sz="2800" dirty="0"/>
              <a:t>Email: </a:t>
            </a:r>
            <a:r>
              <a:rPr lang="en-US" sz="2800" dirty="0">
                <a:hlinkClick r:id="rId4"/>
              </a:rPr>
              <a:t>morowatisharif@yahoo.com</a:t>
            </a:r>
            <a:endParaRPr lang="en-US" sz="2800" dirty="0"/>
          </a:p>
          <a:p>
            <a:pPr algn="ctr"/>
            <a:r>
              <a:rPr lang="en-US" sz="2800" dirty="0">
                <a:hlinkClick r:id="rId5"/>
              </a:rPr>
              <a:t>morowaty@gmail.com</a:t>
            </a:r>
            <a:endParaRPr lang="en-US" sz="2800" dirty="0"/>
          </a:p>
          <a:p>
            <a:pPr algn="ctr"/>
            <a:r>
              <a:rPr lang="en-US" sz="2800" dirty="0">
                <a:hlinkClick r:id="rId6"/>
              </a:rPr>
              <a:t>m.morowati@ssu.ac.ir</a:t>
            </a:r>
            <a:endParaRPr lang="en-US" sz="2800" dirty="0"/>
          </a:p>
          <a:p>
            <a:pPr algn="ctr"/>
            <a:endParaRPr lang="en-US" sz="2800" dirty="0"/>
          </a:p>
        </p:txBody>
      </p:sp>
      <p:pic>
        <p:nvPicPr>
          <p:cNvPr id="5" name="Recorded Sound">
            <a:hlinkClick r:id="" action="ppaction://media"/>
            <a:extLst>
              <a:ext uri="{FF2B5EF4-FFF2-40B4-BE49-F238E27FC236}">
                <a16:creationId xmlns:a16="http://schemas.microsoft.com/office/drawing/2014/main" id="{4DE07A24-D0F1-3D2D-D51E-6F845A254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45888949"/>
      </p:ext>
    </p:extLst>
  </p:cSld>
  <p:clrMapOvr>
    <a:masterClrMapping/>
  </p:clrMapOvr>
  <mc:AlternateContent xmlns:mc="http://schemas.openxmlformats.org/markup-compatibility/2006" xmlns:p14="http://schemas.microsoft.com/office/powerpoint/2010/main">
    <mc:Choice Requires="p14">
      <p:transition spd="slow" p14:dur="2000" advTm="561711"/>
    </mc:Choice>
    <mc:Fallback xmlns="">
      <p:transition spd="slow" advTm="56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9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Mixed Methods Research Defined</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b="1" dirty="0"/>
              <a:t>Definition:</a:t>
            </a:r>
            <a:r>
              <a:rPr lang="en-US" dirty="0"/>
              <a:t> Involves collecting both quantitative and qualitative data, using a specific design, combining data within the design, and drawing conclusions from combined databases. </a:t>
            </a:r>
          </a:p>
          <a:p>
            <a:pPr lvl="0"/>
            <a:r>
              <a:rPr lang="en-US" b="1" dirty="0"/>
              <a:t>Focus:</a:t>
            </a:r>
            <a:r>
              <a:rPr lang="en-US" dirty="0"/>
              <a:t> Methods perspective focused on data collection, analysis, and interpretation. </a:t>
            </a:r>
          </a:p>
          <a:p>
            <a:pPr lvl="0"/>
            <a:r>
              <a:rPr lang="en-US" b="1" dirty="0"/>
              <a:t>Underpinnings:</a:t>
            </a:r>
            <a:r>
              <a:rPr lang="en-US" dirty="0"/>
              <a:t> Also informed by philosophical assumptions and theories. </a:t>
            </a:r>
          </a:p>
          <a:p>
            <a:pPr lvl="0"/>
            <a:r>
              <a:rPr lang="en-US" b="1" dirty="0"/>
              <a:t>Rationale for combining:</a:t>
            </a:r>
            <a:r>
              <a:rPr lang="en-US" dirty="0"/>
              <a:t> Neutralizes weaknesses of each data form. </a:t>
            </a:r>
          </a:p>
          <a:p>
            <a:endParaRPr lang="fa-IR" dirty="0"/>
          </a:p>
        </p:txBody>
      </p:sp>
      <p:pic>
        <p:nvPicPr>
          <p:cNvPr id="5" name="Recorded Sound">
            <a:hlinkClick r:id="" action="ppaction://media"/>
            <a:extLst>
              <a:ext uri="{FF2B5EF4-FFF2-40B4-BE49-F238E27FC236}">
                <a16:creationId xmlns:a16="http://schemas.microsoft.com/office/drawing/2014/main" id="{7504FF03-C076-A297-EF6D-3B19DBD383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42105103"/>
      </p:ext>
    </p:extLst>
  </p:cSld>
  <p:clrMapOvr>
    <a:masterClrMapping/>
  </p:clrMapOvr>
  <mc:AlternateContent xmlns:mc="http://schemas.openxmlformats.org/markup-compatibility/2006" xmlns:p14="http://schemas.microsoft.com/office/powerpoint/2010/main">
    <mc:Choice Requires="p14">
      <p:transition spd="slow" p14:dur="2000" advTm="1573707"/>
    </mc:Choice>
    <mc:Fallback xmlns="">
      <p:transition spd="slow" advTm="157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63C3-6B5C-207C-CCA8-E68E553F791C}"/>
              </a:ext>
            </a:extLst>
          </p:cNvPr>
          <p:cNvSpPr>
            <a:spLocks noGrp="1"/>
          </p:cNvSpPr>
          <p:nvPr>
            <p:ph type="title"/>
          </p:nvPr>
        </p:nvSpPr>
        <p:spPr/>
        <p:txBody>
          <a:bodyPr/>
          <a:lstStyle/>
          <a:p>
            <a:r>
              <a:rPr lang="en-US" dirty="0"/>
              <a:t>Alternative Research Designs</a:t>
            </a:r>
            <a:endParaRPr lang="fa-IR" dirty="0"/>
          </a:p>
        </p:txBody>
      </p:sp>
      <p:graphicFrame>
        <p:nvGraphicFramePr>
          <p:cNvPr id="62" name="Content Placeholder 61">
            <a:extLst>
              <a:ext uri="{FF2B5EF4-FFF2-40B4-BE49-F238E27FC236}">
                <a16:creationId xmlns:a16="http://schemas.microsoft.com/office/drawing/2014/main" id="{18482B18-1DD1-7372-BEE6-117740FA379A}"/>
              </a:ext>
            </a:extLst>
          </p:cNvPr>
          <p:cNvGraphicFramePr>
            <a:graphicFrameLocks noGrp="1"/>
          </p:cNvGraphicFramePr>
          <p:nvPr>
            <p:ph sz="quarter" idx="1"/>
            <p:extLst>
              <p:ext uri="{D42A27DB-BD31-4B8C-83A1-F6EECF244321}">
                <p14:modId xmlns:p14="http://schemas.microsoft.com/office/powerpoint/2010/main" val="1253701980"/>
              </p:ext>
            </p:extLst>
          </p:nvPr>
        </p:nvGraphicFramePr>
        <p:xfrm>
          <a:off x="457200" y="1905000"/>
          <a:ext cx="8153400" cy="3364546"/>
        </p:xfrm>
        <a:graphic>
          <a:graphicData uri="http://schemas.openxmlformats.org/drawingml/2006/table">
            <a:tbl>
              <a:tblPr firstRow="1" firstCol="1" lastRow="1" lastCol="1" bandRow="1" bandCol="1"/>
              <a:tblGrid>
                <a:gridCol w="2886720">
                  <a:extLst>
                    <a:ext uri="{9D8B030D-6E8A-4147-A177-3AD203B41FA5}">
                      <a16:colId xmlns:a16="http://schemas.microsoft.com/office/drawing/2014/main" val="1972207320"/>
                    </a:ext>
                  </a:extLst>
                </a:gridCol>
                <a:gridCol w="1755560">
                  <a:extLst>
                    <a:ext uri="{9D8B030D-6E8A-4147-A177-3AD203B41FA5}">
                      <a16:colId xmlns:a16="http://schemas.microsoft.com/office/drawing/2014/main" val="1590055359"/>
                    </a:ext>
                  </a:extLst>
                </a:gridCol>
                <a:gridCol w="3511120">
                  <a:extLst>
                    <a:ext uri="{9D8B030D-6E8A-4147-A177-3AD203B41FA5}">
                      <a16:colId xmlns:a16="http://schemas.microsoft.com/office/drawing/2014/main" val="3947332789"/>
                    </a:ext>
                  </a:extLst>
                </a:gridCol>
              </a:tblGrid>
              <a:tr h="652078">
                <a:tc>
                  <a:txBody>
                    <a:bodyPr/>
                    <a:lstStyle/>
                    <a:p>
                      <a:pPr marL="45085">
                        <a:spcBef>
                          <a:spcPts val="510"/>
                        </a:spcBef>
                        <a:buNone/>
                      </a:pPr>
                      <a:r>
                        <a:rPr lang="en-US" sz="1000" dirty="0">
                          <a:effectLst/>
                          <a:latin typeface="Arial Black" panose="020B0A04020102020204" pitchFamily="34" charset="0"/>
                          <a:ea typeface="Arial MT"/>
                          <a:cs typeface="+mn-cs"/>
                        </a:rPr>
                        <a:t> </a:t>
                      </a:r>
                      <a:endParaRPr lang="en-US" sz="1100" dirty="0">
                        <a:effectLst/>
                        <a:latin typeface="Arial Black" panose="020B0A04020102020204" pitchFamily="34" charset="0"/>
                        <a:ea typeface="Arial MT"/>
                        <a:cs typeface="+mn-cs"/>
                      </a:endParaRPr>
                    </a:p>
                    <a:p>
                      <a:pPr marL="45085">
                        <a:buNone/>
                      </a:pPr>
                      <a:r>
                        <a:rPr lang="en-US" sz="1000" b="1" dirty="0">
                          <a:solidFill>
                            <a:srgbClr val="000000"/>
                          </a:solidFill>
                          <a:effectLst/>
                          <a:latin typeface="Arial Black" panose="020B0A04020102020204" pitchFamily="34" charset="0"/>
                          <a:ea typeface="Arial MT"/>
                          <a:cs typeface="+mn-cs"/>
                        </a:rPr>
                        <a:t>Quantitative</a:t>
                      </a:r>
                      <a:r>
                        <a:rPr lang="en-US" sz="1000" b="1" spc="-40" dirty="0">
                          <a:solidFill>
                            <a:srgbClr val="000000"/>
                          </a:solidFill>
                          <a:effectLst/>
                          <a:latin typeface="Arial Black" panose="020B0A04020102020204" pitchFamily="34" charset="0"/>
                          <a:ea typeface="Arial MT"/>
                          <a:cs typeface="+mn-cs"/>
                        </a:rPr>
                        <a:t> </a:t>
                      </a:r>
                      <a:r>
                        <a:rPr lang="en-US" sz="1000" b="1" spc="-10" dirty="0">
                          <a:solidFill>
                            <a:srgbClr val="000000"/>
                          </a:solidFill>
                          <a:effectLst/>
                          <a:latin typeface="Arial Black" panose="020B0A04020102020204" pitchFamily="34" charset="0"/>
                          <a:ea typeface="Arial MT"/>
                          <a:cs typeface="+mn-cs"/>
                        </a:rPr>
                        <a:t>Designs</a:t>
                      </a:r>
                      <a:endParaRPr lang="en-US" sz="1100" dirty="0">
                        <a:effectLst/>
                        <a:latin typeface="Arial Black" panose="020B0A04020102020204" pitchFamily="34" charset="0"/>
                        <a:ea typeface="Arial MT"/>
                        <a:cs typeface="+mn-cs"/>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30"/>
                        </a:spcBef>
                        <a:buNone/>
                      </a:pPr>
                      <a:r>
                        <a:rPr lang="en-US" sz="1000" dirty="0">
                          <a:effectLst/>
                          <a:latin typeface="Arial Black" panose="020B0A04020102020204" pitchFamily="34" charset="0"/>
                          <a:ea typeface="Arial MT"/>
                          <a:cs typeface="+mn-cs"/>
                        </a:rPr>
                        <a:t> </a:t>
                      </a:r>
                      <a:endParaRPr lang="en-US" sz="1100" dirty="0">
                        <a:effectLst/>
                        <a:latin typeface="Arial Black" panose="020B0A04020102020204" pitchFamily="34" charset="0"/>
                        <a:ea typeface="Arial MT"/>
                        <a:cs typeface="+mn-cs"/>
                      </a:endParaRPr>
                    </a:p>
                    <a:p>
                      <a:pPr marL="45085" marR="532130">
                        <a:lnSpc>
                          <a:spcPct val="86000"/>
                        </a:lnSpc>
                        <a:spcBef>
                          <a:spcPts val="5"/>
                        </a:spcBef>
                        <a:buNone/>
                      </a:pPr>
                      <a:r>
                        <a:rPr lang="en-US" sz="1000" b="1" spc="-10" dirty="0">
                          <a:solidFill>
                            <a:srgbClr val="000000"/>
                          </a:solidFill>
                          <a:effectLst/>
                          <a:latin typeface="Arial Black" panose="020B0A04020102020204" pitchFamily="34" charset="0"/>
                          <a:ea typeface="Arial MT"/>
                          <a:cs typeface="+mn-cs"/>
                        </a:rPr>
                        <a:t>Qualitative Designs</a:t>
                      </a:r>
                      <a:endParaRPr lang="en-US" sz="1100" dirty="0">
                        <a:effectLst/>
                        <a:latin typeface="Arial Black" panose="020B0A04020102020204" pitchFamily="34" charset="0"/>
                        <a:ea typeface="Arial MT"/>
                        <a:cs typeface="+mn-cs"/>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510"/>
                        </a:spcBef>
                        <a:buNone/>
                      </a:pPr>
                      <a:r>
                        <a:rPr lang="en-US" sz="1000" dirty="0">
                          <a:effectLst/>
                          <a:latin typeface="Arial Black" panose="020B0A04020102020204" pitchFamily="34" charset="0"/>
                          <a:ea typeface="Arial MT"/>
                          <a:cs typeface="+mn-cs"/>
                        </a:rPr>
                        <a:t> </a:t>
                      </a:r>
                      <a:endParaRPr lang="en-US" sz="1100" dirty="0">
                        <a:effectLst/>
                        <a:latin typeface="Arial Black" panose="020B0A04020102020204" pitchFamily="34" charset="0"/>
                        <a:ea typeface="Arial MT"/>
                        <a:cs typeface="+mn-cs"/>
                      </a:endParaRPr>
                    </a:p>
                    <a:p>
                      <a:pPr marL="45085">
                        <a:buNone/>
                      </a:pPr>
                      <a:r>
                        <a:rPr lang="en-US" sz="1000" b="1" dirty="0">
                          <a:solidFill>
                            <a:srgbClr val="000000"/>
                          </a:solidFill>
                          <a:effectLst/>
                          <a:latin typeface="Arial Black" panose="020B0A04020102020204" pitchFamily="34" charset="0"/>
                          <a:ea typeface="Arial MT"/>
                          <a:cs typeface="+mn-cs"/>
                        </a:rPr>
                        <a:t>Mixed Methods</a:t>
                      </a:r>
                      <a:r>
                        <a:rPr lang="en-US" sz="1000" b="1" spc="-10" dirty="0">
                          <a:solidFill>
                            <a:srgbClr val="000000"/>
                          </a:solidFill>
                          <a:effectLst/>
                          <a:latin typeface="Arial Black" panose="020B0A04020102020204" pitchFamily="34" charset="0"/>
                          <a:ea typeface="Arial MT"/>
                          <a:cs typeface="+mn-cs"/>
                        </a:rPr>
                        <a:t> Designs</a:t>
                      </a:r>
                      <a:endParaRPr lang="en-US" sz="1100" dirty="0">
                        <a:effectLst/>
                        <a:latin typeface="Arial Black" panose="020B0A04020102020204" pitchFamily="34" charset="0"/>
                        <a:ea typeface="Arial MT"/>
                        <a:cs typeface="+mn-cs"/>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93650669"/>
                  </a:ext>
                </a:extLst>
              </a:tr>
              <a:tr h="1892420">
                <a:tc>
                  <a:txBody>
                    <a:bodyPr/>
                    <a:lstStyle/>
                    <a:p>
                      <a:pPr marL="45085">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45085">
                        <a:spcBef>
                          <a:spcPts val="130"/>
                        </a:spcBef>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299085">
                        <a:lnSpc>
                          <a:spcPct val="86000"/>
                        </a:lnSpc>
                        <a:spcBef>
                          <a:spcPts val="5"/>
                        </a:spcBef>
                        <a:buNone/>
                      </a:pPr>
                      <a:r>
                        <a:rPr lang="en-US" sz="1000" b="1" spc="-20" dirty="0">
                          <a:solidFill>
                            <a:srgbClr val="000000"/>
                          </a:solidFill>
                          <a:effectLst/>
                          <a:latin typeface="Arial MT"/>
                          <a:ea typeface="Arial MT"/>
                          <a:cs typeface="Arial MT"/>
                        </a:rPr>
                        <a:t>Experimental</a:t>
                      </a:r>
                      <a:r>
                        <a:rPr lang="en-US" sz="1000" b="1" spc="-40" dirty="0">
                          <a:solidFill>
                            <a:srgbClr val="000000"/>
                          </a:solidFill>
                          <a:effectLst/>
                          <a:latin typeface="Arial MT"/>
                          <a:ea typeface="Arial MT"/>
                          <a:cs typeface="Arial MT"/>
                        </a:rPr>
                        <a:t> </a:t>
                      </a:r>
                      <a:r>
                        <a:rPr lang="en-US" sz="1000" b="1" spc="-20" dirty="0">
                          <a:solidFill>
                            <a:srgbClr val="000000"/>
                          </a:solidFill>
                          <a:effectLst/>
                          <a:latin typeface="Arial MT"/>
                          <a:ea typeface="Arial MT"/>
                          <a:cs typeface="Arial MT"/>
                        </a:rPr>
                        <a:t>and</a:t>
                      </a:r>
                      <a:r>
                        <a:rPr lang="en-US" sz="1000" b="1" spc="-30" dirty="0">
                          <a:solidFill>
                            <a:srgbClr val="000000"/>
                          </a:solidFill>
                          <a:effectLst/>
                          <a:latin typeface="Arial MT"/>
                          <a:ea typeface="Arial MT"/>
                          <a:cs typeface="Arial MT"/>
                        </a:rPr>
                        <a:t> </a:t>
                      </a:r>
                      <a:r>
                        <a:rPr lang="en-US" sz="1000" b="1" spc="-20" dirty="0">
                          <a:solidFill>
                            <a:srgbClr val="000000"/>
                          </a:solidFill>
                          <a:effectLst/>
                          <a:latin typeface="Arial MT"/>
                          <a:ea typeface="Arial MT"/>
                          <a:cs typeface="Arial MT"/>
                        </a:rPr>
                        <a:t>quasi- </a:t>
                      </a:r>
                      <a:r>
                        <a:rPr lang="en-US" sz="1000" b="1" spc="-10" dirty="0">
                          <a:solidFill>
                            <a:srgbClr val="000000"/>
                          </a:solidFill>
                          <a:effectLst/>
                          <a:latin typeface="Arial MT"/>
                          <a:ea typeface="Arial MT"/>
                          <a:cs typeface="Arial MT"/>
                        </a:rPr>
                        <a:t>experimental</a:t>
                      </a:r>
                      <a:endParaRPr lang="en-US" sz="1100" b="1" dirty="0">
                        <a:effectLst/>
                        <a:latin typeface="Arial MT"/>
                        <a:ea typeface="Arial MT"/>
                        <a:cs typeface="Arial MT"/>
                      </a:endParaRPr>
                    </a:p>
                    <a:p>
                      <a:pPr marL="299085">
                        <a:spcBef>
                          <a:spcPts val="875"/>
                        </a:spcBef>
                        <a:buNone/>
                      </a:pPr>
                      <a:r>
                        <a:rPr lang="en-US" sz="1000" b="1" spc="-25" dirty="0">
                          <a:solidFill>
                            <a:srgbClr val="000000"/>
                          </a:solidFill>
                          <a:effectLst/>
                          <a:latin typeface="Arial MT"/>
                          <a:ea typeface="Arial MT"/>
                          <a:cs typeface="Arial MT"/>
                        </a:rPr>
                        <a:t>Single-</a:t>
                      </a:r>
                      <a:r>
                        <a:rPr lang="en-US" sz="1000" b="1" spc="-10" dirty="0">
                          <a:solidFill>
                            <a:srgbClr val="000000"/>
                          </a:solidFill>
                          <a:effectLst/>
                          <a:latin typeface="Arial MT"/>
                          <a:ea typeface="Arial MT"/>
                          <a:cs typeface="Arial MT"/>
                        </a:rPr>
                        <a:t>subject</a:t>
                      </a:r>
                      <a:endParaRPr lang="en-US" sz="1100" b="1" dirty="0">
                        <a:effectLst/>
                        <a:latin typeface="Arial MT"/>
                        <a:ea typeface="Arial MT"/>
                        <a:cs typeface="Arial MT"/>
                      </a:endParaRPr>
                    </a:p>
                    <a:p>
                      <a:pPr marL="299085">
                        <a:lnSpc>
                          <a:spcPct val="86000"/>
                        </a:lnSpc>
                        <a:spcBef>
                          <a:spcPts val="970"/>
                        </a:spcBef>
                        <a:buNone/>
                      </a:pPr>
                      <a:r>
                        <a:rPr lang="en-US" sz="1000" b="1" spc="-20" dirty="0">
                          <a:solidFill>
                            <a:srgbClr val="000000"/>
                          </a:solidFill>
                          <a:effectLst/>
                          <a:latin typeface="Arial MT"/>
                          <a:ea typeface="Arial MT"/>
                          <a:cs typeface="Arial MT"/>
                        </a:rPr>
                        <a:t>Nonexperimental</a:t>
                      </a:r>
                      <a:r>
                        <a:rPr lang="en-US" sz="1000" b="1" spc="-50" dirty="0">
                          <a:solidFill>
                            <a:srgbClr val="000000"/>
                          </a:solidFill>
                          <a:effectLst/>
                          <a:latin typeface="Arial MT"/>
                          <a:ea typeface="Arial MT"/>
                          <a:cs typeface="Arial MT"/>
                        </a:rPr>
                        <a:t> </a:t>
                      </a:r>
                      <a:r>
                        <a:rPr lang="en-US" sz="1000" b="1" spc="-20" dirty="0">
                          <a:solidFill>
                            <a:srgbClr val="000000"/>
                          </a:solidFill>
                          <a:effectLst/>
                          <a:latin typeface="Arial MT"/>
                          <a:ea typeface="Arial MT"/>
                          <a:cs typeface="Arial MT"/>
                        </a:rPr>
                        <a:t>such</a:t>
                      </a:r>
                      <a:r>
                        <a:rPr lang="en-US" sz="1000" b="1" spc="-50" dirty="0">
                          <a:solidFill>
                            <a:srgbClr val="000000"/>
                          </a:solidFill>
                          <a:effectLst/>
                          <a:latin typeface="Arial MT"/>
                          <a:ea typeface="Arial MT"/>
                          <a:cs typeface="Arial MT"/>
                        </a:rPr>
                        <a:t> </a:t>
                      </a:r>
                      <a:r>
                        <a:rPr lang="en-US" sz="1000" b="1" spc="-20" dirty="0">
                          <a:solidFill>
                            <a:srgbClr val="000000"/>
                          </a:solidFill>
                          <a:effectLst/>
                          <a:latin typeface="Arial MT"/>
                          <a:ea typeface="Arial MT"/>
                          <a:cs typeface="Arial MT"/>
                        </a:rPr>
                        <a:t>as </a:t>
                      </a:r>
                      <a:r>
                        <a:rPr lang="en-US" sz="1000" b="1" spc="-10" dirty="0">
                          <a:solidFill>
                            <a:srgbClr val="000000"/>
                          </a:solidFill>
                          <a:effectLst/>
                          <a:latin typeface="Arial MT"/>
                          <a:ea typeface="Arial MT"/>
                          <a:cs typeface="Arial MT"/>
                        </a:rPr>
                        <a:t>surveys</a:t>
                      </a:r>
                      <a:endParaRPr lang="en-US" sz="1100" b="1" dirty="0">
                        <a:effectLst/>
                        <a:latin typeface="Arial MT"/>
                        <a:ea typeface="Arial MT"/>
                        <a:cs typeface="Arial MT"/>
                      </a:endParaRPr>
                    </a:p>
                    <a:p>
                      <a:pPr marL="299085">
                        <a:spcBef>
                          <a:spcPts val="880"/>
                        </a:spcBef>
                        <a:buNone/>
                      </a:pPr>
                      <a:r>
                        <a:rPr lang="en-US" sz="1000" b="1" spc="-10" dirty="0">
                          <a:solidFill>
                            <a:srgbClr val="000000"/>
                          </a:solidFill>
                          <a:effectLst/>
                          <a:latin typeface="Arial MT"/>
                          <a:ea typeface="Arial MT"/>
                          <a:cs typeface="Arial MT"/>
                        </a:rPr>
                        <a:t>Longitudinal</a:t>
                      </a:r>
                      <a:endParaRPr lang="en-US" sz="1100" b="1"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a:noFill/>
                    </a:lnB>
                    <a:solidFill>
                      <a:srgbClr val="E4F6FA"/>
                    </a:solidFill>
                  </a:tcPr>
                </a:tc>
                <a:tc>
                  <a:txBody>
                    <a:bodyPr/>
                    <a:lstStyle/>
                    <a:p>
                      <a:pPr marL="45085">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45085">
                        <a:spcBef>
                          <a:spcPts val="130"/>
                        </a:spcBef>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299085">
                        <a:lnSpc>
                          <a:spcPct val="86000"/>
                        </a:lnSpc>
                        <a:spcBef>
                          <a:spcPts val="5"/>
                        </a:spcBef>
                        <a:buNone/>
                      </a:pPr>
                      <a:r>
                        <a:rPr lang="en-US" sz="1000" b="1" spc="-20" dirty="0">
                          <a:solidFill>
                            <a:srgbClr val="000000"/>
                          </a:solidFill>
                          <a:effectLst/>
                          <a:latin typeface="Arial MT"/>
                          <a:ea typeface="Arial MT"/>
                          <a:cs typeface="Arial MT"/>
                        </a:rPr>
                        <a:t>Descriptive </a:t>
                      </a:r>
                      <a:r>
                        <a:rPr lang="en-US" sz="1000" b="1" spc="-10" dirty="0">
                          <a:solidFill>
                            <a:srgbClr val="000000"/>
                          </a:solidFill>
                          <a:effectLst/>
                          <a:latin typeface="Arial MT"/>
                          <a:ea typeface="Arial MT"/>
                          <a:cs typeface="Arial MT"/>
                        </a:rPr>
                        <a:t>method</a:t>
                      </a:r>
                      <a:endParaRPr lang="en-US" sz="1100" b="1" dirty="0">
                        <a:effectLst/>
                        <a:latin typeface="Arial MT"/>
                        <a:ea typeface="Arial MT"/>
                        <a:cs typeface="Arial MT"/>
                      </a:endParaRPr>
                    </a:p>
                    <a:p>
                      <a:pPr marL="299085" marR="421005">
                        <a:lnSpc>
                          <a:spcPct val="86000"/>
                        </a:lnSpc>
                        <a:spcBef>
                          <a:spcPts val="995"/>
                        </a:spcBef>
                        <a:buNone/>
                      </a:pPr>
                      <a:r>
                        <a:rPr lang="en-US" sz="1000" b="1" spc="-20" dirty="0">
                          <a:solidFill>
                            <a:srgbClr val="000000"/>
                          </a:solidFill>
                          <a:effectLst/>
                          <a:latin typeface="Arial MT"/>
                          <a:ea typeface="Arial MT"/>
                          <a:cs typeface="Arial MT"/>
                        </a:rPr>
                        <a:t>Narrative </a:t>
                      </a:r>
                      <a:r>
                        <a:rPr lang="en-US" sz="1000" b="1" spc="-10" dirty="0">
                          <a:solidFill>
                            <a:srgbClr val="000000"/>
                          </a:solidFill>
                          <a:effectLst/>
                          <a:latin typeface="Arial MT"/>
                          <a:ea typeface="Arial MT"/>
                          <a:cs typeface="Arial MT"/>
                        </a:rPr>
                        <a:t>research</a:t>
                      </a:r>
                      <a:endParaRPr lang="en-US" sz="1100" b="1" dirty="0">
                        <a:effectLst/>
                        <a:latin typeface="Arial MT"/>
                        <a:ea typeface="Arial MT"/>
                        <a:cs typeface="Arial MT"/>
                      </a:endParaRPr>
                    </a:p>
                    <a:p>
                      <a:pPr marL="299085">
                        <a:spcBef>
                          <a:spcPts val="880"/>
                        </a:spcBef>
                        <a:buNone/>
                      </a:pPr>
                      <a:r>
                        <a:rPr lang="en-US" sz="1000" b="1" spc="-10" dirty="0">
                          <a:solidFill>
                            <a:srgbClr val="000000"/>
                          </a:solidFill>
                          <a:effectLst/>
                          <a:latin typeface="Arial MT"/>
                          <a:ea typeface="Arial MT"/>
                          <a:cs typeface="Arial MT"/>
                        </a:rPr>
                        <a:t>Phenomenology</a:t>
                      </a:r>
                      <a:endParaRPr lang="en-US" sz="1100" b="1" dirty="0">
                        <a:effectLst/>
                        <a:latin typeface="Arial MT"/>
                        <a:ea typeface="Arial MT"/>
                        <a:cs typeface="Arial MT"/>
                      </a:endParaRPr>
                    </a:p>
                    <a:p>
                      <a:pPr marL="299085" marR="368935">
                        <a:lnSpc>
                          <a:spcPct val="86000"/>
                        </a:lnSpc>
                        <a:spcBef>
                          <a:spcPts val="970"/>
                        </a:spcBef>
                        <a:buNone/>
                      </a:pPr>
                      <a:r>
                        <a:rPr lang="en-US" sz="1000" b="1" spc="-20" dirty="0">
                          <a:solidFill>
                            <a:srgbClr val="000000"/>
                          </a:solidFill>
                          <a:effectLst/>
                          <a:latin typeface="Arial MT"/>
                          <a:ea typeface="Arial MT"/>
                          <a:cs typeface="Arial MT"/>
                        </a:rPr>
                        <a:t>Grounded </a:t>
                      </a:r>
                      <a:r>
                        <a:rPr lang="en-US" sz="1000" b="1" spc="-10" dirty="0">
                          <a:solidFill>
                            <a:srgbClr val="000000"/>
                          </a:solidFill>
                          <a:effectLst/>
                          <a:latin typeface="Arial MT"/>
                          <a:ea typeface="Arial MT"/>
                          <a:cs typeface="Arial MT"/>
                        </a:rPr>
                        <a:t>theory</a:t>
                      </a:r>
                      <a:endParaRPr lang="en-US" sz="1100" b="1"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a:noFill/>
                    </a:lnB>
                    <a:solidFill>
                      <a:srgbClr val="E4F6FA"/>
                    </a:solidFill>
                  </a:tcPr>
                </a:tc>
                <a:tc>
                  <a:txBody>
                    <a:bodyPr/>
                    <a:lstStyle/>
                    <a:p>
                      <a:pPr marL="45085">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45085">
                        <a:spcBef>
                          <a:spcPts val="10"/>
                        </a:spcBef>
                        <a:buNone/>
                      </a:pPr>
                      <a:r>
                        <a:rPr lang="en-US" sz="1000" b="1" dirty="0">
                          <a:effectLst/>
                          <a:latin typeface="Arial MT"/>
                          <a:ea typeface="Arial MT"/>
                          <a:cs typeface="Arial MT"/>
                        </a:rPr>
                        <a:t> </a:t>
                      </a:r>
                      <a:endParaRPr lang="en-US" sz="1100" b="1" dirty="0">
                        <a:effectLst/>
                        <a:latin typeface="Arial MT"/>
                        <a:ea typeface="Arial MT"/>
                        <a:cs typeface="Arial MT"/>
                      </a:endParaRPr>
                    </a:p>
                    <a:p>
                      <a:pPr marL="299085" marR="883920">
                        <a:lnSpc>
                          <a:spcPct val="173000"/>
                        </a:lnSpc>
                        <a:buNone/>
                      </a:pPr>
                      <a:r>
                        <a:rPr lang="en-US" sz="1000" b="1" spc="-10" dirty="0">
                          <a:solidFill>
                            <a:srgbClr val="000000"/>
                          </a:solidFill>
                          <a:effectLst/>
                          <a:latin typeface="Arial MT"/>
                          <a:ea typeface="Arial MT"/>
                          <a:cs typeface="Arial MT"/>
                        </a:rPr>
                        <a:t>Convergent </a:t>
                      </a:r>
                      <a:r>
                        <a:rPr lang="en-US" sz="1000" b="1" spc="-20" dirty="0">
                          <a:solidFill>
                            <a:srgbClr val="000000"/>
                          </a:solidFill>
                          <a:effectLst/>
                          <a:latin typeface="Arial MT"/>
                          <a:ea typeface="Arial MT"/>
                          <a:cs typeface="Arial MT"/>
                        </a:rPr>
                        <a:t>Explanatory sequential </a:t>
                      </a:r>
                      <a:r>
                        <a:rPr lang="en-US" sz="1000" b="1" dirty="0">
                          <a:solidFill>
                            <a:srgbClr val="000000"/>
                          </a:solidFill>
                          <a:effectLst/>
                          <a:latin typeface="Arial MT"/>
                          <a:ea typeface="Arial MT"/>
                          <a:cs typeface="Arial MT"/>
                        </a:rPr>
                        <a:t>Exploratory</a:t>
                      </a:r>
                      <a:r>
                        <a:rPr lang="en-US" sz="1000" b="1" spc="-65" dirty="0">
                          <a:solidFill>
                            <a:srgbClr val="000000"/>
                          </a:solidFill>
                          <a:effectLst/>
                          <a:latin typeface="Arial MT"/>
                          <a:ea typeface="Arial MT"/>
                          <a:cs typeface="Arial MT"/>
                        </a:rPr>
                        <a:t> </a:t>
                      </a:r>
                      <a:r>
                        <a:rPr lang="en-US" sz="1000" b="1" spc="-10" dirty="0">
                          <a:solidFill>
                            <a:srgbClr val="000000"/>
                          </a:solidFill>
                          <a:effectLst/>
                          <a:latin typeface="Arial MT"/>
                          <a:ea typeface="Arial MT"/>
                          <a:cs typeface="Arial MT"/>
                        </a:rPr>
                        <a:t>sequential</a:t>
                      </a:r>
                      <a:endParaRPr lang="en-US" sz="1100" b="1" dirty="0">
                        <a:effectLst/>
                        <a:latin typeface="Arial MT"/>
                        <a:ea typeface="Arial MT"/>
                        <a:cs typeface="Arial MT"/>
                      </a:endParaRPr>
                    </a:p>
                    <a:p>
                      <a:pPr marL="299085" marR="108585">
                        <a:lnSpc>
                          <a:spcPct val="86000"/>
                        </a:lnSpc>
                        <a:spcBef>
                          <a:spcPts val="120"/>
                        </a:spcBef>
                        <a:buNone/>
                      </a:pPr>
                      <a:r>
                        <a:rPr lang="en-US" sz="1000" b="1" spc="-10" dirty="0">
                          <a:solidFill>
                            <a:srgbClr val="000000"/>
                          </a:solidFill>
                          <a:effectLst/>
                          <a:latin typeface="Arial MT"/>
                          <a:ea typeface="Arial MT"/>
                          <a:cs typeface="Arial MT"/>
                        </a:rPr>
                        <a:t>Complex</a:t>
                      </a:r>
                      <a:r>
                        <a:rPr lang="en-US" sz="1000" b="1" spc="-60" dirty="0">
                          <a:solidFill>
                            <a:srgbClr val="000000"/>
                          </a:solidFill>
                          <a:effectLst/>
                          <a:latin typeface="Arial MT"/>
                          <a:ea typeface="Arial MT"/>
                          <a:cs typeface="Arial MT"/>
                        </a:rPr>
                        <a:t> </a:t>
                      </a:r>
                      <a:r>
                        <a:rPr lang="en-US" sz="1000" b="1" spc="-10" dirty="0">
                          <a:solidFill>
                            <a:srgbClr val="000000"/>
                          </a:solidFill>
                          <a:effectLst/>
                          <a:latin typeface="Arial MT"/>
                          <a:ea typeface="Arial MT"/>
                          <a:cs typeface="Arial MT"/>
                        </a:rPr>
                        <a:t>designs</a:t>
                      </a:r>
                      <a:r>
                        <a:rPr lang="en-US" sz="1000" b="1" spc="-60" dirty="0">
                          <a:solidFill>
                            <a:srgbClr val="000000"/>
                          </a:solidFill>
                          <a:effectLst/>
                          <a:latin typeface="Arial MT"/>
                          <a:ea typeface="Arial MT"/>
                          <a:cs typeface="Arial MT"/>
                        </a:rPr>
                        <a:t> </a:t>
                      </a:r>
                      <a:r>
                        <a:rPr lang="en-US" sz="1000" b="1" spc="-10" dirty="0">
                          <a:solidFill>
                            <a:srgbClr val="000000"/>
                          </a:solidFill>
                          <a:effectLst/>
                          <a:latin typeface="Arial MT"/>
                          <a:ea typeface="Arial MT"/>
                          <a:cs typeface="Arial MT"/>
                        </a:rPr>
                        <a:t>with</a:t>
                      </a:r>
                      <a:r>
                        <a:rPr lang="en-US" sz="1000" b="1" spc="-60" dirty="0">
                          <a:solidFill>
                            <a:srgbClr val="000000"/>
                          </a:solidFill>
                          <a:effectLst/>
                          <a:latin typeface="Arial MT"/>
                          <a:ea typeface="Arial MT"/>
                          <a:cs typeface="Arial MT"/>
                        </a:rPr>
                        <a:t> </a:t>
                      </a:r>
                      <a:r>
                        <a:rPr lang="en-US" sz="1000" b="1" spc="-10" dirty="0">
                          <a:solidFill>
                            <a:srgbClr val="000000"/>
                          </a:solidFill>
                          <a:effectLst/>
                          <a:latin typeface="Arial MT"/>
                          <a:ea typeface="Arial MT"/>
                          <a:cs typeface="Arial MT"/>
                        </a:rPr>
                        <a:t>embedded </a:t>
                      </a:r>
                      <a:r>
                        <a:rPr lang="en-US" sz="1000" b="1" dirty="0">
                          <a:solidFill>
                            <a:srgbClr val="000000"/>
                          </a:solidFill>
                          <a:effectLst/>
                          <a:latin typeface="Arial MT"/>
                          <a:ea typeface="Arial MT"/>
                          <a:cs typeface="Arial MT"/>
                        </a:rPr>
                        <a:t>core designs</a:t>
                      </a:r>
                      <a:endParaRPr lang="en-US" sz="1100" b="1"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a:noFill/>
                    </a:lnB>
                    <a:solidFill>
                      <a:srgbClr val="E4F6FA"/>
                    </a:solidFill>
                  </a:tcPr>
                </a:tc>
                <a:extLst>
                  <a:ext uri="{0D108BD9-81ED-4DB2-BD59-A6C34878D82A}">
                    <a16:rowId xmlns:a16="http://schemas.microsoft.com/office/drawing/2014/main" val="1754999773"/>
                  </a:ext>
                </a:extLst>
              </a:tr>
              <a:tr h="292664">
                <a:tc>
                  <a:txBody>
                    <a:bodyPr/>
                    <a:lstStyle/>
                    <a:p>
                      <a:pPr marL="45085">
                        <a:buNone/>
                      </a:pPr>
                      <a:r>
                        <a:rPr lang="en-US" sz="900" b="1">
                          <a:effectLst/>
                          <a:latin typeface="Times New Roman" panose="02020603050405020304" pitchFamily="18" charset="0"/>
                          <a:ea typeface="Arial MT"/>
                          <a:cs typeface="Arial MT"/>
                        </a:rPr>
                        <a:t> </a:t>
                      </a:r>
                      <a:endParaRPr lang="en-US" sz="1100" b="1">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a:noFill/>
                    </a:lnB>
                    <a:solidFill>
                      <a:srgbClr val="E4F6FA"/>
                    </a:solidFill>
                  </a:tcPr>
                </a:tc>
                <a:tc>
                  <a:txBody>
                    <a:bodyPr/>
                    <a:lstStyle/>
                    <a:p>
                      <a:pPr marL="299085">
                        <a:spcBef>
                          <a:spcPts val="405"/>
                        </a:spcBef>
                        <a:buNone/>
                      </a:pPr>
                      <a:r>
                        <a:rPr lang="en-US" sz="1000" b="1" spc="-10">
                          <a:solidFill>
                            <a:srgbClr val="000000"/>
                          </a:solidFill>
                          <a:effectLst/>
                          <a:latin typeface="Arial MT"/>
                          <a:ea typeface="Arial MT"/>
                          <a:cs typeface="Arial MT"/>
                        </a:rPr>
                        <a:t>Ethnography</a:t>
                      </a:r>
                      <a:endParaRPr lang="en-US" sz="1100" b="1">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a:noFill/>
                    </a:lnB>
                    <a:solidFill>
                      <a:srgbClr val="E4F6FA"/>
                    </a:solidFill>
                  </a:tcPr>
                </a:tc>
                <a:tc>
                  <a:txBody>
                    <a:bodyPr/>
                    <a:lstStyle/>
                    <a:p>
                      <a:pPr marL="45085">
                        <a:buNone/>
                      </a:pPr>
                      <a:r>
                        <a:rPr lang="en-US" sz="900" b="1" dirty="0">
                          <a:effectLst/>
                          <a:latin typeface="Times New Roman" panose="02020603050405020304" pitchFamily="18" charset="0"/>
                          <a:ea typeface="Arial MT"/>
                          <a:cs typeface="Arial MT"/>
                        </a:rPr>
                        <a:t> </a:t>
                      </a:r>
                      <a:endParaRPr lang="en-US" sz="1100" b="1"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a:noFill/>
                    </a:lnB>
                    <a:solidFill>
                      <a:srgbClr val="E4F6FA"/>
                    </a:solidFill>
                  </a:tcPr>
                </a:tc>
                <a:extLst>
                  <a:ext uri="{0D108BD9-81ED-4DB2-BD59-A6C34878D82A}">
                    <a16:rowId xmlns:a16="http://schemas.microsoft.com/office/drawing/2014/main" val="1828551156"/>
                  </a:ext>
                </a:extLst>
              </a:tr>
              <a:tr h="527384">
                <a:tc>
                  <a:txBody>
                    <a:bodyPr/>
                    <a:lstStyle/>
                    <a:p>
                      <a:pPr marL="45085">
                        <a:buNone/>
                      </a:pPr>
                      <a:r>
                        <a:rPr lang="en-US" sz="900" b="1">
                          <a:effectLst/>
                          <a:latin typeface="Times New Roman" panose="02020603050405020304" pitchFamily="18" charset="0"/>
                          <a:ea typeface="Arial MT"/>
                          <a:cs typeface="Arial MT"/>
                        </a:rPr>
                        <a:t> </a:t>
                      </a:r>
                      <a:endParaRPr lang="en-US" sz="1100" b="1">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w="12700" cap="flat" cmpd="sng" algn="ctr">
                      <a:solidFill>
                        <a:srgbClr val="7EC2DD"/>
                      </a:solidFill>
                      <a:prstDash val="solid"/>
                      <a:round/>
                      <a:headEnd type="none" w="med" len="med"/>
                      <a:tailEnd type="none" w="med" len="med"/>
                    </a:lnB>
                    <a:solidFill>
                      <a:srgbClr val="E4F6FA"/>
                    </a:solidFill>
                  </a:tcPr>
                </a:tc>
                <a:tc>
                  <a:txBody>
                    <a:bodyPr/>
                    <a:lstStyle/>
                    <a:p>
                      <a:pPr marL="299085">
                        <a:spcBef>
                          <a:spcPts val="405"/>
                        </a:spcBef>
                        <a:buNone/>
                      </a:pPr>
                      <a:r>
                        <a:rPr lang="en-US" sz="1000" b="1">
                          <a:solidFill>
                            <a:srgbClr val="000000"/>
                          </a:solidFill>
                          <a:effectLst/>
                          <a:latin typeface="Arial MT"/>
                          <a:ea typeface="Arial MT"/>
                          <a:cs typeface="Arial MT"/>
                        </a:rPr>
                        <a:t>Case</a:t>
                      </a:r>
                      <a:r>
                        <a:rPr lang="en-US" sz="1000" b="1" spc="-30">
                          <a:solidFill>
                            <a:srgbClr val="000000"/>
                          </a:solidFill>
                          <a:effectLst/>
                          <a:latin typeface="Arial MT"/>
                          <a:ea typeface="Arial MT"/>
                          <a:cs typeface="Arial MT"/>
                        </a:rPr>
                        <a:t> </a:t>
                      </a:r>
                      <a:r>
                        <a:rPr lang="en-US" sz="1000" b="1" spc="-10">
                          <a:solidFill>
                            <a:srgbClr val="000000"/>
                          </a:solidFill>
                          <a:effectLst/>
                          <a:latin typeface="Arial MT"/>
                          <a:ea typeface="Arial MT"/>
                          <a:cs typeface="Arial MT"/>
                        </a:rPr>
                        <a:t>study</a:t>
                      </a:r>
                      <a:endParaRPr lang="en-US" sz="1100" b="1">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w="12700" cap="flat" cmpd="sng" algn="ctr">
                      <a:solidFill>
                        <a:srgbClr val="7EC2DD"/>
                      </a:solidFill>
                      <a:prstDash val="solid"/>
                      <a:round/>
                      <a:headEnd type="none" w="med" len="med"/>
                      <a:tailEnd type="none" w="med" len="med"/>
                    </a:lnB>
                    <a:solidFill>
                      <a:srgbClr val="E4F6FA"/>
                    </a:solidFill>
                  </a:tcPr>
                </a:tc>
                <a:tc>
                  <a:txBody>
                    <a:bodyPr/>
                    <a:lstStyle/>
                    <a:p>
                      <a:pPr marL="45085">
                        <a:buNone/>
                      </a:pPr>
                      <a:r>
                        <a:rPr lang="en-US" sz="900" b="1" dirty="0">
                          <a:effectLst/>
                          <a:latin typeface="Times New Roman" panose="02020603050405020304" pitchFamily="18" charset="0"/>
                          <a:ea typeface="Arial MT"/>
                          <a:cs typeface="Arial MT"/>
                        </a:rPr>
                        <a:t> </a:t>
                      </a:r>
                      <a:endParaRPr lang="en-US" sz="1100" b="1"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a:noFill/>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2887371475"/>
                  </a:ext>
                </a:extLst>
              </a:tr>
            </a:tbl>
          </a:graphicData>
        </a:graphic>
      </p:graphicFrame>
      <p:pic>
        <p:nvPicPr>
          <p:cNvPr id="3" name="Recorded Sound">
            <a:hlinkClick r:id="" action="ppaction://media"/>
            <a:extLst>
              <a:ext uri="{FF2B5EF4-FFF2-40B4-BE49-F238E27FC236}">
                <a16:creationId xmlns:a16="http://schemas.microsoft.com/office/drawing/2014/main" id="{E0C71CB4-D2EB-8967-97CD-83D367615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2182384"/>
      </p:ext>
    </p:extLst>
  </p:cSld>
  <p:clrMapOvr>
    <a:masterClrMapping/>
  </p:clrMapOvr>
  <mc:AlternateContent xmlns:mc="http://schemas.openxmlformats.org/markup-compatibility/2006">
    <mc:Choice xmlns:p14="http://schemas.microsoft.com/office/powerpoint/2010/main" Requires="p14">
      <p:transition spd="slow" p14:dur="2000" advTm="8080913"/>
    </mc:Choice>
    <mc:Fallback>
      <p:transition spd="slow" advTm="808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0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sz="3600" b="1" dirty="0"/>
              <a:t>Quantitative Designs in Detail</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92500" lnSpcReduction="20000"/>
          </a:bodyPr>
          <a:lstStyle/>
          <a:p>
            <a:pPr lvl="0"/>
            <a:r>
              <a:rPr lang="en-US" sz="2800" dirty="0"/>
              <a:t>Emerged from postpositivist worldview, originated in physiology and psychology (19th-20th centuries). </a:t>
            </a:r>
          </a:p>
          <a:p>
            <a:pPr lvl="0"/>
            <a:r>
              <a:rPr lang="en-US" sz="2800" b="1" dirty="0"/>
              <a:t>True Experiments &amp; Quasi-experiments:</a:t>
            </a:r>
            <a:endParaRPr lang="en-US" sz="2800" dirty="0"/>
          </a:p>
          <a:p>
            <a:pPr lvl="0"/>
            <a:r>
              <a:rPr lang="en-US" sz="2800" b="1" dirty="0"/>
              <a:t>Single-subject Experiments (Applied Behavioral Analysis):</a:t>
            </a:r>
            <a:r>
              <a:rPr lang="en-US" sz="2800" dirty="0"/>
              <a:t> Treatment administered over time to one or small number of individuals. </a:t>
            </a:r>
          </a:p>
          <a:p>
            <a:pPr lvl="0"/>
            <a:r>
              <a:rPr lang="en-US" sz="2800" b="1" dirty="0"/>
              <a:t>Nonexperimental Research:</a:t>
            </a:r>
            <a:endParaRPr lang="en-US" sz="2800" dirty="0"/>
          </a:p>
          <a:p>
            <a:pPr lvl="1"/>
            <a:r>
              <a:rPr lang="en-US" sz="2400" b="1" dirty="0"/>
              <a:t>Causal-comparative:</a:t>
            </a:r>
            <a:r>
              <a:rPr lang="en-US" sz="2400" dirty="0"/>
              <a:t> Compares groups based on a pre-existing cause. </a:t>
            </a:r>
          </a:p>
          <a:p>
            <a:pPr lvl="1"/>
            <a:r>
              <a:rPr lang="en-US" sz="2400" b="1" dirty="0"/>
              <a:t>Correlational:</a:t>
            </a:r>
            <a:r>
              <a:rPr lang="en-US" sz="2400" dirty="0"/>
              <a:t> Describes and measures association between two or more variables. </a:t>
            </a:r>
          </a:p>
          <a:p>
            <a:r>
              <a:rPr lang="en-US" sz="2800" b="1" dirty="0"/>
              <a:t>Key focus in this book:</a:t>
            </a:r>
            <a:r>
              <a:rPr lang="en-US" sz="2800" dirty="0"/>
              <a:t> Surveys and Experiments. </a:t>
            </a:r>
            <a:endParaRPr lang="fa-IR" dirty="0"/>
          </a:p>
        </p:txBody>
      </p:sp>
      <p:pic>
        <p:nvPicPr>
          <p:cNvPr id="4" name="Recorded Sound">
            <a:hlinkClick r:id="" action="ppaction://media"/>
            <a:extLst>
              <a:ext uri="{FF2B5EF4-FFF2-40B4-BE49-F238E27FC236}">
                <a16:creationId xmlns:a16="http://schemas.microsoft.com/office/drawing/2014/main" id="{4ED0E9A4-D3B4-59C8-32F6-AEAC2B256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03267126"/>
      </p:ext>
    </p:extLst>
  </p:cSld>
  <p:clrMapOvr>
    <a:masterClrMapping/>
  </p:clrMapOvr>
  <mc:AlternateContent xmlns:mc="http://schemas.openxmlformats.org/markup-compatibility/2006">
    <mc:Choice xmlns:p14="http://schemas.microsoft.com/office/powerpoint/2010/main" Requires="p14">
      <p:transition spd="slow" p14:dur="2000" advTm="8320583"/>
    </mc:Choice>
    <mc:Fallback>
      <p:transition spd="slow" advTm="832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0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sz="3600" b="1" dirty="0"/>
              <a:t>Key Quantitative Designs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lnSpcReduction="10000"/>
          </a:bodyPr>
          <a:lstStyle/>
          <a:p>
            <a:pPr lvl="0"/>
            <a:r>
              <a:rPr lang="en-US" sz="2800" b="1" dirty="0"/>
              <a:t>Survey Research:</a:t>
            </a:r>
            <a:r>
              <a:rPr lang="en-US" sz="2800" dirty="0"/>
              <a:t> Provides quantitative/numeric description of a population's trends, attitudes, or opinions by studying a sample. </a:t>
            </a:r>
          </a:p>
          <a:p>
            <a:pPr lvl="1"/>
            <a:r>
              <a:rPr lang="en-US" sz="2400" dirty="0"/>
              <a:t>Includes cross-sectional and longitudinal studies using questionnaires or structured interviews. </a:t>
            </a:r>
          </a:p>
          <a:p>
            <a:pPr lvl="0"/>
            <a:r>
              <a:rPr lang="en-US" sz="2800" b="1" dirty="0"/>
              <a:t>Experimental Research:</a:t>
            </a:r>
            <a:r>
              <a:rPr lang="en-US" sz="2800" dirty="0"/>
              <a:t> Seeks to determine if a specific treatment influences an outcome. </a:t>
            </a:r>
          </a:p>
          <a:p>
            <a:pPr lvl="1"/>
            <a:r>
              <a:rPr lang="en-US" sz="2400" dirty="0"/>
              <a:t>Compares treated group to untreated group. </a:t>
            </a:r>
          </a:p>
          <a:p>
            <a:pPr lvl="1"/>
            <a:r>
              <a:rPr lang="en-US" sz="2400" dirty="0"/>
              <a:t>Includes true experiments (random assignment) and quasi-experiments (nonrandomized assignment). </a:t>
            </a:r>
          </a:p>
          <a:p>
            <a:r>
              <a:rPr lang="en-US" sz="2800" dirty="0"/>
              <a:t>Includes single-subject designs. </a:t>
            </a:r>
            <a:endParaRPr lang="fa-IR" dirty="0"/>
          </a:p>
        </p:txBody>
      </p:sp>
    </p:spTree>
    <p:extLst>
      <p:ext uri="{BB962C8B-B14F-4D97-AF65-F5344CB8AC3E}">
        <p14:creationId xmlns:p14="http://schemas.microsoft.com/office/powerpoint/2010/main" val="1905347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Key Qualitative Designs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77500" lnSpcReduction="20000"/>
          </a:bodyPr>
          <a:lstStyle/>
          <a:p>
            <a:pPr lvl="0"/>
            <a:r>
              <a:rPr lang="en-US" b="1" dirty="0"/>
              <a:t>Descriptive Method:</a:t>
            </a:r>
            <a:r>
              <a:rPr lang="en-US" dirty="0"/>
              <a:t> Stays close to data, uses limited frameworks, catalogues info into themes. </a:t>
            </a:r>
          </a:p>
          <a:p>
            <a:pPr lvl="0"/>
            <a:r>
              <a:rPr lang="en-US" b="1" dirty="0"/>
              <a:t>Narrative Research:</a:t>
            </a:r>
            <a:r>
              <a:rPr lang="en-US" dirty="0"/>
              <a:t> Studies individuals' lives, asks for stories, which are often retold or </a:t>
            </a:r>
            <a:r>
              <a:rPr lang="en-US" dirty="0" err="1"/>
              <a:t>restoried</a:t>
            </a:r>
            <a:r>
              <a:rPr lang="en-US" dirty="0"/>
              <a:t> by researcher into a narrative chronology. </a:t>
            </a:r>
          </a:p>
          <a:p>
            <a:pPr lvl="0"/>
            <a:r>
              <a:rPr lang="en-US" b="1" dirty="0"/>
              <a:t>Phenomenological Research:</a:t>
            </a:r>
            <a:r>
              <a:rPr lang="en-US" dirty="0"/>
              <a:t> Describes lived experiences of individuals about a phenomenon, culminating in its essence. </a:t>
            </a:r>
          </a:p>
          <a:p>
            <a:pPr lvl="0"/>
            <a:r>
              <a:rPr lang="en-US" b="1" dirty="0"/>
              <a:t>Grounded Theory:</a:t>
            </a:r>
            <a:r>
              <a:rPr lang="en-US" dirty="0"/>
              <a:t> Derives a general, abstract theory of a process, action, or interaction grounded in participants' views, using multiple stages of data collection and refinement. </a:t>
            </a:r>
          </a:p>
          <a:p>
            <a:pPr lvl="0"/>
            <a:r>
              <a:rPr lang="en-US" b="1" dirty="0"/>
              <a:t>Ethnography:</a:t>
            </a:r>
            <a:r>
              <a:rPr lang="en-US" dirty="0"/>
              <a:t> Studies shared patterns of behaviors, language, and actions of an intact cultural group in a natural setting over a prolonged period. </a:t>
            </a:r>
          </a:p>
          <a:p>
            <a:r>
              <a:rPr lang="en-US" b="1" dirty="0"/>
              <a:t>Case Studies:</a:t>
            </a:r>
            <a:r>
              <a:rPr lang="en-US" dirty="0"/>
              <a:t> In-depth analysis of a case (program, event, activity, process, or individuals), bounded by time and place.</a:t>
            </a:r>
            <a:endParaRPr lang="fa-IR" dirty="0"/>
          </a:p>
        </p:txBody>
      </p:sp>
      <p:pic>
        <p:nvPicPr>
          <p:cNvPr id="4" name="Recorded Sound">
            <a:hlinkClick r:id="" action="ppaction://media"/>
            <a:extLst>
              <a:ext uri="{FF2B5EF4-FFF2-40B4-BE49-F238E27FC236}">
                <a16:creationId xmlns:a16="http://schemas.microsoft.com/office/drawing/2014/main" id="{F8992A36-D1DB-4077-5564-8613CA6070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147096"/>
      </p:ext>
    </p:extLst>
  </p:cSld>
  <p:clrMapOvr>
    <a:masterClrMapping/>
  </p:clrMapOvr>
  <mc:AlternateContent xmlns:mc="http://schemas.openxmlformats.org/markup-compatibility/2006">
    <mc:Choice xmlns:p14="http://schemas.microsoft.com/office/powerpoint/2010/main" Requires="p14">
      <p:transition spd="slow" p14:dur="2000" advTm="8653585"/>
    </mc:Choice>
    <mc:Fallback>
      <p:transition spd="slow" advTm="865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3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5B26-924A-4085-178C-CE78ADB42426}"/>
              </a:ext>
            </a:extLst>
          </p:cNvPr>
          <p:cNvSpPr>
            <a:spLocks noGrp="1"/>
          </p:cNvSpPr>
          <p:nvPr>
            <p:ph type="title"/>
          </p:nvPr>
        </p:nvSpPr>
        <p:spPr/>
        <p:txBody>
          <a:bodyPr>
            <a:normAutofit/>
          </a:bodyPr>
          <a:lstStyle/>
          <a:p>
            <a:r>
              <a:rPr lang="en-US" b="1" dirty="0"/>
              <a:t>Mixed Methods Designs</a:t>
            </a:r>
            <a:endParaRPr lang="fa-IR" dirty="0"/>
          </a:p>
        </p:txBody>
      </p:sp>
      <p:sp>
        <p:nvSpPr>
          <p:cNvPr id="3" name="Content Placeholder 2">
            <a:extLst>
              <a:ext uri="{FF2B5EF4-FFF2-40B4-BE49-F238E27FC236}">
                <a16:creationId xmlns:a16="http://schemas.microsoft.com/office/drawing/2014/main" id="{CDE48FA2-6831-A29E-09EE-8AA1A5E8423F}"/>
              </a:ext>
            </a:extLst>
          </p:cNvPr>
          <p:cNvSpPr>
            <a:spLocks noGrp="1"/>
          </p:cNvSpPr>
          <p:nvPr>
            <p:ph sz="quarter" idx="1"/>
          </p:nvPr>
        </p:nvSpPr>
        <p:spPr/>
        <p:txBody>
          <a:bodyPr/>
          <a:lstStyle/>
          <a:p>
            <a:r>
              <a:rPr lang="en-US" dirty="0"/>
              <a:t>A </a:t>
            </a:r>
            <a:r>
              <a:rPr lang="en-US" b="1" u="sng" dirty="0">
                <a:hlinkClick r:id="rId5" action="ppaction://hlinkfile"/>
              </a:rPr>
              <a:t>convergent mixed methods design</a:t>
            </a:r>
            <a:endParaRPr lang="en-US" b="1" u="sng" dirty="0"/>
          </a:p>
          <a:p>
            <a:r>
              <a:rPr lang="en-US" dirty="0"/>
              <a:t>An </a:t>
            </a:r>
            <a:r>
              <a:rPr lang="en-US" b="1" u="sng" dirty="0">
                <a:hlinkClick r:id="rId6" action="ppaction://hlinkfile"/>
              </a:rPr>
              <a:t>explanatory sequential mixed methods design</a:t>
            </a:r>
            <a:endParaRPr lang="en-US" b="1" u="sng" dirty="0"/>
          </a:p>
          <a:p>
            <a:r>
              <a:rPr lang="en-US" dirty="0"/>
              <a:t>An </a:t>
            </a:r>
            <a:r>
              <a:rPr lang="en-US" b="1" u="sng" dirty="0">
                <a:hlinkClick r:id="rId7" action="ppaction://hlinkfile"/>
              </a:rPr>
              <a:t>exploratory sequential mixed methods design</a:t>
            </a:r>
            <a:endParaRPr lang="en-US" b="1" u="sng" dirty="0"/>
          </a:p>
          <a:p>
            <a:r>
              <a:rPr lang="en-US" dirty="0"/>
              <a:t>A </a:t>
            </a:r>
            <a:r>
              <a:rPr lang="en-US" b="1" u="sng" dirty="0">
                <a:hlinkClick r:id="rId8" action="ppaction://hlinkfile"/>
              </a:rPr>
              <a:t>complex mixed methods design</a:t>
            </a:r>
            <a:endParaRPr lang="fa-IR" dirty="0"/>
          </a:p>
        </p:txBody>
      </p:sp>
      <p:pic>
        <p:nvPicPr>
          <p:cNvPr id="4" name="Recorded Sound">
            <a:hlinkClick r:id="" action="ppaction://media"/>
            <a:extLst>
              <a:ext uri="{FF2B5EF4-FFF2-40B4-BE49-F238E27FC236}">
                <a16:creationId xmlns:a16="http://schemas.microsoft.com/office/drawing/2014/main" id="{375791F7-8B77-4D59-2CA8-439DBA68B7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31539756"/>
      </p:ext>
    </p:extLst>
  </p:cSld>
  <p:clrMapOvr>
    <a:masterClrMapping/>
  </p:clrMapOvr>
  <mc:AlternateContent xmlns:mc="http://schemas.openxmlformats.org/markup-compatibility/2006">
    <mc:Choice xmlns:p14="http://schemas.microsoft.com/office/powerpoint/2010/main" Requires="p14">
      <p:transition spd="slow" p14:dur="2000" advTm="9091073"/>
    </mc:Choice>
    <mc:Fallback>
      <p:transition spd="slow" advTm="909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1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Research Methods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dirty="0"/>
              <a:t>Third major element in the philosophy-design-methods framework. </a:t>
            </a:r>
          </a:p>
          <a:p>
            <a:pPr lvl="0"/>
            <a:r>
              <a:rPr lang="en-US" dirty="0"/>
              <a:t>Involves specific forms of data collection, analysis, and interpretation. </a:t>
            </a:r>
          </a:p>
          <a:p>
            <a:pPr lvl="0"/>
            <a:r>
              <a:rPr lang="en-US" dirty="0"/>
              <a:t>Consider range of possibilities: predetermined nature, closed-ended vs. open-ended questioning, numeric vs. nonnumeric data analysis. </a:t>
            </a:r>
          </a:p>
          <a:p>
            <a:r>
              <a:rPr lang="en-US" dirty="0"/>
              <a:t>Examples: Collecting data on instruments/tests (e.g., questionnaires, checklists) or through observations without predetermined questions/open interviews.</a:t>
            </a:r>
            <a:endParaRPr lang="fa-IR" dirty="0"/>
          </a:p>
        </p:txBody>
      </p:sp>
      <p:pic>
        <p:nvPicPr>
          <p:cNvPr id="4" name="Recorded Sound">
            <a:hlinkClick r:id="" action="ppaction://media"/>
            <a:extLst>
              <a:ext uri="{FF2B5EF4-FFF2-40B4-BE49-F238E27FC236}">
                <a16:creationId xmlns:a16="http://schemas.microsoft.com/office/drawing/2014/main" id="{D7EBAF37-D077-92FB-3D64-6A0022775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16121179"/>
      </p:ext>
    </p:extLst>
  </p:cSld>
  <p:clrMapOvr>
    <a:masterClrMapping/>
  </p:clrMapOvr>
  <mc:AlternateContent xmlns:mc="http://schemas.openxmlformats.org/markup-compatibility/2006">
    <mc:Choice xmlns:p14="http://schemas.microsoft.com/office/powerpoint/2010/main" Requires="p14">
      <p:transition spd="slow" p14:dur="2000" advTm="9231231"/>
    </mc:Choice>
    <mc:Fallback>
      <p:transition spd="slow" advTm="923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1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AC50-2C17-6BC1-3B57-423FA2CC64A3}"/>
              </a:ext>
            </a:extLst>
          </p:cNvPr>
          <p:cNvSpPr>
            <a:spLocks noGrp="1"/>
          </p:cNvSpPr>
          <p:nvPr>
            <p:ph type="title"/>
          </p:nvPr>
        </p:nvSpPr>
        <p:spPr/>
        <p:txBody>
          <a:bodyPr>
            <a:normAutofit fontScale="90000"/>
          </a:bodyPr>
          <a:lstStyle/>
          <a:p>
            <a:r>
              <a:rPr lang="en-US" dirty="0"/>
              <a:t>Quantitative, Mixed, and Qualitative Methods</a:t>
            </a:r>
            <a:endParaRPr lang="fa-IR" dirty="0"/>
          </a:p>
        </p:txBody>
      </p:sp>
      <p:graphicFrame>
        <p:nvGraphicFramePr>
          <p:cNvPr id="6" name="Content Placeholder 5">
            <a:extLst>
              <a:ext uri="{FF2B5EF4-FFF2-40B4-BE49-F238E27FC236}">
                <a16:creationId xmlns:a16="http://schemas.microsoft.com/office/drawing/2014/main" id="{8F4D5105-5C4B-BBC5-7C99-6A6D3A16143D}"/>
              </a:ext>
            </a:extLst>
          </p:cNvPr>
          <p:cNvGraphicFramePr>
            <a:graphicFrameLocks noGrp="1"/>
          </p:cNvGraphicFramePr>
          <p:nvPr>
            <p:ph sz="quarter" idx="1"/>
            <p:extLst>
              <p:ext uri="{D42A27DB-BD31-4B8C-83A1-F6EECF244321}">
                <p14:modId xmlns:p14="http://schemas.microsoft.com/office/powerpoint/2010/main" val="282456343"/>
              </p:ext>
            </p:extLst>
          </p:nvPr>
        </p:nvGraphicFramePr>
        <p:xfrm>
          <a:off x="228600" y="1447800"/>
          <a:ext cx="8686800" cy="5197599"/>
        </p:xfrm>
        <a:graphic>
          <a:graphicData uri="http://schemas.openxmlformats.org/drawingml/2006/table">
            <a:tbl>
              <a:tblPr firstRow="1" firstCol="1" lastRow="1" lastCol="1" bandRow="1" bandCol="1"/>
              <a:tblGrid>
                <a:gridCol w="3200907">
                  <a:extLst>
                    <a:ext uri="{9D8B030D-6E8A-4147-A177-3AD203B41FA5}">
                      <a16:colId xmlns:a16="http://schemas.microsoft.com/office/drawing/2014/main" val="4235016223"/>
                    </a:ext>
                  </a:extLst>
                </a:gridCol>
                <a:gridCol w="2246421">
                  <a:extLst>
                    <a:ext uri="{9D8B030D-6E8A-4147-A177-3AD203B41FA5}">
                      <a16:colId xmlns:a16="http://schemas.microsoft.com/office/drawing/2014/main" val="54273101"/>
                    </a:ext>
                  </a:extLst>
                </a:gridCol>
                <a:gridCol w="3239472">
                  <a:extLst>
                    <a:ext uri="{9D8B030D-6E8A-4147-A177-3AD203B41FA5}">
                      <a16:colId xmlns:a16="http://schemas.microsoft.com/office/drawing/2014/main" val="433428059"/>
                    </a:ext>
                  </a:extLst>
                </a:gridCol>
              </a:tblGrid>
              <a:tr h="695389">
                <a:tc>
                  <a:txBody>
                    <a:bodyPr/>
                    <a:lstStyle/>
                    <a:p>
                      <a:pPr marL="45085">
                        <a:spcBef>
                          <a:spcPts val="10"/>
                        </a:spcBef>
                        <a:buNone/>
                      </a:pPr>
                      <a:r>
                        <a:rPr lang="en-US" sz="1600" dirty="0">
                          <a:effectLst/>
                          <a:latin typeface="Arial MT"/>
                          <a:ea typeface="Arial MT"/>
                          <a:cs typeface="Arial MT"/>
                        </a:rPr>
                        <a:t> </a:t>
                      </a:r>
                      <a:endParaRPr lang="en-US" sz="2000" dirty="0">
                        <a:effectLst/>
                        <a:latin typeface="Arial MT"/>
                        <a:ea typeface="Arial MT"/>
                        <a:cs typeface="Arial MT"/>
                      </a:endParaRPr>
                    </a:p>
                    <a:p>
                      <a:pPr marL="45085">
                        <a:buNone/>
                      </a:pPr>
                      <a:r>
                        <a:rPr lang="en-US" sz="1600" b="1" dirty="0">
                          <a:solidFill>
                            <a:srgbClr val="000000"/>
                          </a:solidFill>
                          <a:effectLst/>
                          <a:latin typeface="Arial" panose="020B0604020202020204" pitchFamily="34" charset="0"/>
                          <a:ea typeface="Arial MT"/>
                          <a:cs typeface="Arial MT"/>
                        </a:rPr>
                        <a:t>Quantitative</a:t>
                      </a:r>
                      <a:r>
                        <a:rPr lang="en-US" sz="1600" b="1" spc="-40" dirty="0">
                          <a:solidFill>
                            <a:srgbClr val="000000"/>
                          </a:solidFill>
                          <a:effectLst/>
                          <a:latin typeface="Arial" panose="020B0604020202020204" pitchFamily="34" charset="0"/>
                          <a:ea typeface="Arial MT"/>
                          <a:cs typeface="Arial MT"/>
                        </a:rPr>
                        <a:t> </a:t>
                      </a:r>
                      <a:r>
                        <a:rPr lang="en-US" sz="1600" b="1" spc="-10" dirty="0">
                          <a:solidFill>
                            <a:srgbClr val="000000"/>
                          </a:solidFill>
                          <a:effectLst/>
                          <a:latin typeface="Arial" panose="020B0604020202020204" pitchFamily="34" charset="0"/>
                          <a:ea typeface="Arial MT"/>
                          <a:cs typeface="Arial MT"/>
                        </a:rPr>
                        <a:t>Methods</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
                        </a:spcBef>
                        <a:buNone/>
                      </a:pPr>
                      <a:r>
                        <a:rPr lang="en-US" sz="1600">
                          <a:effectLst/>
                          <a:latin typeface="Arial MT"/>
                          <a:ea typeface="Arial MT"/>
                          <a:cs typeface="Arial MT"/>
                        </a:rPr>
                        <a:t> </a:t>
                      </a:r>
                      <a:endParaRPr lang="en-US" sz="2000">
                        <a:effectLst/>
                        <a:latin typeface="Arial MT"/>
                        <a:ea typeface="Arial MT"/>
                        <a:cs typeface="Arial MT"/>
                      </a:endParaRPr>
                    </a:p>
                    <a:p>
                      <a:pPr marL="45085">
                        <a:buNone/>
                      </a:pPr>
                      <a:r>
                        <a:rPr lang="en-US" sz="1600" b="1">
                          <a:solidFill>
                            <a:srgbClr val="000000"/>
                          </a:solidFill>
                          <a:effectLst/>
                          <a:latin typeface="Arial" panose="020B0604020202020204" pitchFamily="34" charset="0"/>
                          <a:ea typeface="Arial MT"/>
                          <a:cs typeface="Arial MT"/>
                        </a:rPr>
                        <a:t>Mixed</a:t>
                      </a:r>
                      <a:r>
                        <a:rPr lang="en-US" sz="1600" b="1" spc="-25">
                          <a:solidFill>
                            <a:srgbClr val="000000"/>
                          </a:solidFill>
                          <a:effectLst/>
                          <a:latin typeface="Arial" panose="020B0604020202020204" pitchFamily="34" charset="0"/>
                          <a:ea typeface="Arial MT"/>
                          <a:cs typeface="Arial MT"/>
                        </a:rPr>
                        <a:t> </a:t>
                      </a:r>
                      <a:r>
                        <a:rPr lang="en-US" sz="1600" b="1" spc="-10">
                          <a:solidFill>
                            <a:srgbClr val="000000"/>
                          </a:solidFill>
                          <a:effectLst/>
                          <a:latin typeface="Arial" panose="020B0604020202020204" pitchFamily="34" charset="0"/>
                          <a:ea typeface="Arial MT"/>
                          <a:cs typeface="Arial MT"/>
                        </a:rPr>
                        <a:t>Methods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
                        </a:spcBef>
                        <a:buNone/>
                      </a:pPr>
                      <a:r>
                        <a:rPr lang="en-US" sz="1600">
                          <a:effectLst/>
                          <a:latin typeface="Arial MT"/>
                          <a:ea typeface="Arial MT"/>
                          <a:cs typeface="Arial MT"/>
                        </a:rPr>
                        <a:t> </a:t>
                      </a:r>
                      <a:endParaRPr lang="en-US" sz="2000">
                        <a:effectLst/>
                        <a:latin typeface="Arial MT"/>
                        <a:ea typeface="Arial MT"/>
                        <a:cs typeface="Arial MT"/>
                      </a:endParaRPr>
                    </a:p>
                    <a:p>
                      <a:pPr marL="45085">
                        <a:buNone/>
                      </a:pPr>
                      <a:r>
                        <a:rPr lang="en-US" sz="1600" b="1" spc="-10">
                          <a:solidFill>
                            <a:srgbClr val="000000"/>
                          </a:solidFill>
                          <a:effectLst/>
                          <a:latin typeface="Arial" panose="020B0604020202020204" pitchFamily="34" charset="0"/>
                          <a:ea typeface="Arial MT"/>
                          <a:cs typeface="Arial MT"/>
                        </a:rPr>
                        <a:t>Qualitative</a:t>
                      </a:r>
                      <a:r>
                        <a:rPr lang="en-US" sz="1600" b="1" spc="40">
                          <a:solidFill>
                            <a:srgbClr val="000000"/>
                          </a:solidFill>
                          <a:effectLst/>
                          <a:latin typeface="Arial" panose="020B0604020202020204" pitchFamily="34" charset="0"/>
                          <a:ea typeface="Arial MT"/>
                          <a:cs typeface="Arial MT"/>
                        </a:rPr>
                        <a:t> </a:t>
                      </a:r>
                      <a:r>
                        <a:rPr lang="en-US" sz="1600" b="1" spc="-10">
                          <a:solidFill>
                            <a:srgbClr val="000000"/>
                          </a:solidFill>
                          <a:effectLst/>
                          <a:latin typeface="Arial" panose="020B0604020202020204" pitchFamily="34" charset="0"/>
                          <a:ea typeface="Arial MT"/>
                          <a:cs typeface="Arial MT"/>
                        </a:rPr>
                        <a:t>Methods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1679589596"/>
                  </a:ext>
                </a:extLst>
              </a:tr>
              <a:tr h="856871">
                <a:tc>
                  <a:txBody>
                    <a:bodyPr/>
                    <a:lstStyle/>
                    <a:p>
                      <a:pPr marL="45085">
                        <a:spcBef>
                          <a:spcPts val="1060"/>
                        </a:spcBef>
                        <a:buNone/>
                      </a:pPr>
                      <a:r>
                        <a:rPr lang="en-US" sz="1600" spc="-10">
                          <a:solidFill>
                            <a:srgbClr val="000000"/>
                          </a:solidFill>
                          <a:effectLst/>
                          <a:latin typeface="Arial MT"/>
                          <a:ea typeface="Arial MT"/>
                          <a:cs typeface="Arial MT"/>
                        </a:rPr>
                        <a:t>Predetermined</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a:effectLst/>
                          <a:latin typeface="Arial MT"/>
                          <a:ea typeface="Arial MT"/>
                          <a:cs typeface="Arial MT"/>
                        </a:rPr>
                        <a:t> </a:t>
                      </a:r>
                      <a:endParaRPr lang="en-US" sz="2000">
                        <a:effectLst/>
                        <a:latin typeface="Arial MT"/>
                        <a:ea typeface="Arial MT"/>
                        <a:cs typeface="Arial MT"/>
                      </a:endParaRPr>
                    </a:p>
                    <a:p>
                      <a:pPr marL="45085">
                        <a:lnSpc>
                          <a:spcPct val="86000"/>
                        </a:lnSpc>
                        <a:spcBef>
                          <a:spcPts val="5"/>
                        </a:spcBef>
                        <a:buNone/>
                      </a:pPr>
                      <a:r>
                        <a:rPr lang="en-US" sz="1600" spc="-10">
                          <a:solidFill>
                            <a:srgbClr val="000000"/>
                          </a:solidFill>
                          <a:effectLst/>
                          <a:latin typeface="Arial MT"/>
                          <a:ea typeface="Arial MT"/>
                          <a:cs typeface="Arial MT"/>
                        </a:rPr>
                        <a:t>Both</a:t>
                      </a:r>
                      <a:r>
                        <a:rPr lang="en-US" sz="1600" spc="-6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predetermined</a:t>
                      </a:r>
                      <a:r>
                        <a:rPr lang="en-US" sz="1600" spc="-6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and </a:t>
                      </a:r>
                      <a:r>
                        <a:rPr lang="en-US" sz="1600">
                          <a:solidFill>
                            <a:srgbClr val="000000"/>
                          </a:solidFill>
                          <a:effectLst/>
                          <a:latin typeface="Arial MT"/>
                          <a:ea typeface="Arial MT"/>
                          <a:cs typeface="Arial MT"/>
                        </a:rPr>
                        <a:t>emerging methods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60"/>
                        </a:spcBef>
                        <a:buNone/>
                      </a:pPr>
                      <a:r>
                        <a:rPr lang="en-US" sz="1600" spc="-10">
                          <a:solidFill>
                            <a:srgbClr val="000000"/>
                          </a:solidFill>
                          <a:effectLst/>
                          <a:latin typeface="Arial MT"/>
                          <a:ea typeface="Arial MT"/>
                          <a:cs typeface="Arial MT"/>
                        </a:rPr>
                        <a:t>Emerging</a:t>
                      </a:r>
                      <a:r>
                        <a:rPr lang="en-US" sz="1600" spc="-5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methods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1218359484"/>
                  </a:ext>
                </a:extLst>
              </a:tr>
              <a:tr h="856871">
                <a:tc>
                  <a:txBody>
                    <a:bodyPr/>
                    <a:lstStyle/>
                    <a:p>
                      <a:pPr marL="45085">
                        <a:spcBef>
                          <a:spcPts val="1060"/>
                        </a:spcBef>
                        <a:buNone/>
                      </a:pPr>
                      <a:r>
                        <a:rPr lang="en-US" sz="1600" spc="-10" dirty="0">
                          <a:solidFill>
                            <a:srgbClr val="000000"/>
                          </a:solidFill>
                          <a:effectLst/>
                          <a:latin typeface="Arial MT"/>
                          <a:ea typeface="Arial MT"/>
                          <a:cs typeface="Arial MT"/>
                        </a:rPr>
                        <a:t>Instrument-based</a:t>
                      </a:r>
                      <a:r>
                        <a:rPr lang="en-US" sz="1600" spc="1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questions</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a:effectLst/>
                          <a:latin typeface="Arial MT"/>
                          <a:ea typeface="Arial MT"/>
                          <a:cs typeface="Arial MT"/>
                        </a:rPr>
                        <a:t> </a:t>
                      </a:r>
                      <a:endParaRPr lang="en-US" sz="2000">
                        <a:effectLst/>
                        <a:latin typeface="Arial MT"/>
                        <a:ea typeface="Arial MT"/>
                        <a:cs typeface="Arial MT"/>
                      </a:endParaRPr>
                    </a:p>
                    <a:p>
                      <a:pPr marL="45085" marR="128270">
                        <a:lnSpc>
                          <a:spcPct val="86000"/>
                        </a:lnSpc>
                        <a:spcBef>
                          <a:spcPts val="5"/>
                        </a:spcBef>
                        <a:buNone/>
                      </a:pPr>
                      <a:r>
                        <a:rPr lang="en-US" sz="1600">
                          <a:solidFill>
                            <a:srgbClr val="000000"/>
                          </a:solidFill>
                          <a:effectLst/>
                          <a:latin typeface="Arial MT"/>
                          <a:ea typeface="Arial MT"/>
                          <a:cs typeface="Arial MT"/>
                        </a:rPr>
                        <a:t>Both</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open-</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and</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closed- ended questions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60"/>
                        </a:spcBef>
                        <a:buNone/>
                      </a:pPr>
                      <a:r>
                        <a:rPr lang="en-US" sz="1600" spc="-10">
                          <a:solidFill>
                            <a:srgbClr val="000000"/>
                          </a:solidFill>
                          <a:effectLst/>
                          <a:latin typeface="Arial MT"/>
                          <a:ea typeface="Arial MT"/>
                          <a:cs typeface="Arial MT"/>
                        </a:rPr>
                        <a:t>Open-ended</a:t>
                      </a:r>
                      <a:r>
                        <a:rPr lang="en-US" sz="1600" spc="-2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questions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2761310928"/>
                  </a:ext>
                </a:extLst>
              </a:tr>
              <a:tr h="1058726">
                <a:tc>
                  <a:txBody>
                    <a:bodyPr/>
                    <a:lstStyle/>
                    <a:p>
                      <a:pPr marL="45085">
                        <a:spcBef>
                          <a:spcPts val="30"/>
                        </a:spcBef>
                        <a:buNone/>
                      </a:pPr>
                      <a:r>
                        <a:rPr lang="en-US" sz="1600">
                          <a:effectLst/>
                          <a:latin typeface="Arial MT"/>
                          <a:ea typeface="Arial MT"/>
                          <a:cs typeface="Arial MT"/>
                        </a:rPr>
                        <a:t> </a:t>
                      </a:r>
                      <a:endParaRPr lang="en-US" sz="2000">
                        <a:effectLst/>
                        <a:latin typeface="Arial MT"/>
                        <a:ea typeface="Arial MT"/>
                        <a:cs typeface="Arial MT"/>
                      </a:endParaRPr>
                    </a:p>
                    <a:p>
                      <a:pPr marL="45085" marR="38735">
                        <a:lnSpc>
                          <a:spcPct val="86000"/>
                        </a:lnSpc>
                        <a:spcBef>
                          <a:spcPts val="5"/>
                        </a:spcBef>
                        <a:buNone/>
                      </a:pPr>
                      <a:r>
                        <a:rPr lang="en-US" sz="1600">
                          <a:solidFill>
                            <a:srgbClr val="000000"/>
                          </a:solidFill>
                          <a:effectLst/>
                          <a:latin typeface="Arial MT"/>
                          <a:ea typeface="Arial MT"/>
                          <a:cs typeface="Arial MT"/>
                        </a:rPr>
                        <a:t>Performance data, attitude data, observational</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data,</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and</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census</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data</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dirty="0">
                          <a:effectLst/>
                          <a:latin typeface="Arial MT"/>
                          <a:ea typeface="Arial MT"/>
                          <a:cs typeface="Arial MT"/>
                        </a:rPr>
                        <a:t> </a:t>
                      </a:r>
                      <a:endParaRPr lang="en-US" sz="2000" dirty="0">
                        <a:effectLst/>
                        <a:latin typeface="Arial MT"/>
                        <a:ea typeface="Arial MT"/>
                        <a:cs typeface="Arial MT"/>
                      </a:endParaRPr>
                    </a:p>
                    <a:p>
                      <a:pPr marL="45085" marR="128270">
                        <a:lnSpc>
                          <a:spcPct val="86000"/>
                        </a:lnSpc>
                        <a:spcBef>
                          <a:spcPts val="5"/>
                        </a:spcBef>
                        <a:buNone/>
                      </a:pPr>
                      <a:r>
                        <a:rPr lang="en-US" sz="1600" dirty="0">
                          <a:solidFill>
                            <a:srgbClr val="000000"/>
                          </a:solidFill>
                          <a:effectLst/>
                          <a:latin typeface="Arial MT"/>
                          <a:ea typeface="Arial MT"/>
                          <a:cs typeface="Arial MT"/>
                        </a:rPr>
                        <a:t>Multiple</a:t>
                      </a:r>
                      <a:r>
                        <a:rPr lang="en-US" sz="1600" spc="-70" dirty="0">
                          <a:solidFill>
                            <a:srgbClr val="000000"/>
                          </a:solidFill>
                          <a:effectLst/>
                          <a:latin typeface="Arial MT"/>
                          <a:ea typeface="Arial MT"/>
                          <a:cs typeface="Arial MT"/>
                        </a:rPr>
                        <a:t> </a:t>
                      </a:r>
                      <a:r>
                        <a:rPr lang="en-US" sz="1600" dirty="0">
                          <a:solidFill>
                            <a:srgbClr val="000000"/>
                          </a:solidFill>
                          <a:effectLst/>
                          <a:latin typeface="Arial MT"/>
                          <a:ea typeface="Arial MT"/>
                          <a:cs typeface="Arial MT"/>
                        </a:rPr>
                        <a:t>forms</a:t>
                      </a:r>
                      <a:r>
                        <a:rPr lang="en-US" sz="1600" spc="-70" dirty="0">
                          <a:solidFill>
                            <a:srgbClr val="000000"/>
                          </a:solidFill>
                          <a:effectLst/>
                          <a:latin typeface="Arial MT"/>
                          <a:ea typeface="Arial MT"/>
                          <a:cs typeface="Arial MT"/>
                        </a:rPr>
                        <a:t> </a:t>
                      </a:r>
                      <a:r>
                        <a:rPr lang="en-US" sz="1600" dirty="0">
                          <a:solidFill>
                            <a:srgbClr val="000000"/>
                          </a:solidFill>
                          <a:effectLst/>
                          <a:latin typeface="Arial MT"/>
                          <a:ea typeface="Arial MT"/>
                          <a:cs typeface="Arial MT"/>
                        </a:rPr>
                        <a:t>of</a:t>
                      </a:r>
                      <a:r>
                        <a:rPr lang="en-US" sz="1600" spc="-55" dirty="0">
                          <a:solidFill>
                            <a:srgbClr val="000000"/>
                          </a:solidFill>
                          <a:effectLst/>
                          <a:latin typeface="Arial MT"/>
                          <a:ea typeface="Arial MT"/>
                          <a:cs typeface="Arial MT"/>
                        </a:rPr>
                        <a:t> </a:t>
                      </a:r>
                      <a:r>
                        <a:rPr lang="en-US" sz="1600" dirty="0">
                          <a:solidFill>
                            <a:srgbClr val="000000"/>
                          </a:solidFill>
                          <a:effectLst/>
                          <a:latin typeface="Arial MT"/>
                          <a:ea typeface="Arial MT"/>
                          <a:cs typeface="Arial MT"/>
                        </a:rPr>
                        <a:t>data drawing on all </a:t>
                      </a:r>
                      <a:r>
                        <a:rPr lang="en-US" sz="1600" spc="-10" dirty="0">
                          <a:solidFill>
                            <a:srgbClr val="000000"/>
                          </a:solidFill>
                          <a:effectLst/>
                          <a:latin typeface="Arial MT"/>
                          <a:ea typeface="Arial MT"/>
                          <a:cs typeface="Arial MT"/>
                        </a:rPr>
                        <a:t>possibilities</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dirty="0">
                          <a:effectLst/>
                          <a:latin typeface="Arial MT"/>
                          <a:ea typeface="Arial MT"/>
                          <a:cs typeface="Arial MT"/>
                        </a:rPr>
                        <a:t> </a:t>
                      </a:r>
                      <a:endParaRPr lang="en-US" sz="2000" dirty="0">
                        <a:effectLst/>
                        <a:latin typeface="Arial MT"/>
                        <a:ea typeface="Arial MT"/>
                        <a:cs typeface="Arial MT"/>
                      </a:endParaRPr>
                    </a:p>
                    <a:p>
                      <a:pPr marL="45085">
                        <a:lnSpc>
                          <a:spcPct val="86000"/>
                        </a:lnSpc>
                        <a:spcBef>
                          <a:spcPts val="5"/>
                        </a:spcBef>
                        <a:buNone/>
                      </a:pPr>
                      <a:r>
                        <a:rPr lang="en-US" sz="1600" dirty="0">
                          <a:solidFill>
                            <a:srgbClr val="000000"/>
                          </a:solidFill>
                          <a:effectLst/>
                          <a:latin typeface="Arial MT"/>
                          <a:ea typeface="Arial MT"/>
                          <a:cs typeface="Arial MT"/>
                        </a:rPr>
                        <a:t>Interview data, observation data, </a:t>
                      </a:r>
                      <a:r>
                        <a:rPr lang="en-US" sz="1600" spc="-10" dirty="0">
                          <a:solidFill>
                            <a:srgbClr val="000000"/>
                          </a:solidFill>
                          <a:effectLst/>
                          <a:latin typeface="Arial MT"/>
                          <a:ea typeface="Arial MT"/>
                          <a:cs typeface="Arial MT"/>
                        </a:rPr>
                        <a:t>document</a:t>
                      </a:r>
                      <a:r>
                        <a:rPr lang="en-US" sz="1600" spc="-6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data,</a:t>
                      </a:r>
                      <a:r>
                        <a:rPr lang="en-US" sz="1600" spc="-4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and</a:t>
                      </a:r>
                      <a:r>
                        <a:rPr lang="en-US" sz="1600" spc="-6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audiovisual</a:t>
                      </a:r>
                      <a:r>
                        <a:rPr lang="en-US" sz="1600" spc="-6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data</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2331470772"/>
                  </a:ext>
                </a:extLst>
              </a:tr>
              <a:tr h="856871">
                <a:tc>
                  <a:txBody>
                    <a:bodyPr/>
                    <a:lstStyle/>
                    <a:p>
                      <a:pPr marL="45085">
                        <a:spcBef>
                          <a:spcPts val="1060"/>
                        </a:spcBef>
                        <a:buNone/>
                      </a:pPr>
                      <a:r>
                        <a:rPr lang="en-US" sz="1600">
                          <a:solidFill>
                            <a:srgbClr val="000000"/>
                          </a:solidFill>
                          <a:effectLst/>
                          <a:latin typeface="Arial MT"/>
                          <a:ea typeface="Arial MT"/>
                          <a:cs typeface="Arial MT"/>
                        </a:rPr>
                        <a:t>Statistical</a:t>
                      </a:r>
                      <a:r>
                        <a:rPr lang="en-US" sz="1600" spc="-3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analysis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a:effectLst/>
                          <a:latin typeface="Arial MT"/>
                          <a:ea typeface="Arial MT"/>
                          <a:cs typeface="Arial MT"/>
                        </a:rPr>
                        <a:t> </a:t>
                      </a:r>
                      <a:endParaRPr lang="en-US" sz="2000">
                        <a:effectLst/>
                        <a:latin typeface="Arial MT"/>
                        <a:ea typeface="Arial MT"/>
                        <a:cs typeface="Arial MT"/>
                      </a:endParaRPr>
                    </a:p>
                    <a:p>
                      <a:pPr marL="45085" marR="401955">
                        <a:lnSpc>
                          <a:spcPct val="86000"/>
                        </a:lnSpc>
                        <a:spcBef>
                          <a:spcPts val="5"/>
                        </a:spcBef>
                        <a:buNone/>
                      </a:pPr>
                      <a:r>
                        <a:rPr lang="en-US" sz="1600">
                          <a:solidFill>
                            <a:srgbClr val="000000"/>
                          </a:solidFill>
                          <a:effectLst/>
                          <a:latin typeface="Arial MT"/>
                          <a:ea typeface="Arial MT"/>
                          <a:cs typeface="Arial MT"/>
                        </a:rPr>
                        <a:t>Statistical</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and</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text </a:t>
                      </a:r>
                      <a:r>
                        <a:rPr lang="en-US" sz="1600" spc="-10">
                          <a:solidFill>
                            <a:srgbClr val="000000"/>
                          </a:solidFill>
                          <a:effectLst/>
                          <a:latin typeface="Arial MT"/>
                          <a:ea typeface="Arial MT"/>
                          <a:cs typeface="Arial MT"/>
                        </a:rPr>
                        <a:t>analysis</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60"/>
                        </a:spcBef>
                        <a:buNone/>
                      </a:pPr>
                      <a:r>
                        <a:rPr lang="en-US" sz="1600" spc="-10" dirty="0">
                          <a:solidFill>
                            <a:srgbClr val="000000"/>
                          </a:solidFill>
                          <a:effectLst/>
                          <a:latin typeface="Arial MT"/>
                          <a:ea typeface="Arial MT"/>
                          <a:cs typeface="Arial MT"/>
                        </a:rPr>
                        <a:t>Text</a:t>
                      </a:r>
                      <a:r>
                        <a:rPr lang="en-US" sz="1600" spc="-35"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and</a:t>
                      </a:r>
                      <a:r>
                        <a:rPr lang="en-US" sz="1600" spc="-5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image</a:t>
                      </a:r>
                      <a:r>
                        <a:rPr lang="en-US" sz="1600" spc="-50"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analysis</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1449454336"/>
                  </a:ext>
                </a:extLst>
              </a:tr>
              <a:tr h="856871">
                <a:tc>
                  <a:txBody>
                    <a:bodyPr/>
                    <a:lstStyle/>
                    <a:p>
                      <a:pPr marL="45085">
                        <a:spcBef>
                          <a:spcPts val="1060"/>
                        </a:spcBef>
                        <a:buNone/>
                      </a:pPr>
                      <a:r>
                        <a:rPr lang="en-US" sz="1600">
                          <a:solidFill>
                            <a:srgbClr val="000000"/>
                          </a:solidFill>
                          <a:effectLst/>
                          <a:latin typeface="Arial MT"/>
                          <a:ea typeface="Arial MT"/>
                          <a:cs typeface="Arial MT"/>
                        </a:rPr>
                        <a:t>Statistical</a:t>
                      </a:r>
                      <a:r>
                        <a:rPr lang="en-US" sz="1600" spc="-30">
                          <a:solidFill>
                            <a:srgbClr val="000000"/>
                          </a:solidFill>
                          <a:effectLst/>
                          <a:latin typeface="Arial MT"/>
                          <a:ea typeface="Arial MT"/>
                          <a:cs typeface="Arial MT"/>
                        </a:rPr>
                        <a:t> </a:t>
                      </a:r>
                      <a:r>
                        <a:rPr lang="en-US" sz="1600" spc="-10">
                          <a:solidFill>
                            <a:srgbClr val="000000"/>
                          </a:solidFill>
                          <a:effectLst/>
                          <a:latin typeface="Arial MT"/>
                          <a:ea typeface="Arial MT"/>
                          <a:cs typeface="Arial MT"/>
                        </a:rPr>
                        <a:t>interpretation</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30"/>
                        </a:spcBef>
                        <a:buNone/>
                      </a:pPr>
                      <a:r>
                        <a:rPr lang="en-US" sz="1600">
                          <a:effectLst/>
                          <a:latin typeface="Arial MT"/>
                          <a:ea typeface="Arial MT"/>
                          <a:cs typeface="Arial MT"/>
                        </a:rPr>
                        <a:t> </a:t>
                      </a:r>
                      <a:endParaRPr lang="en-US" sz="2000">
                        <a:effectLst/>
                        <a:latin typeface="Arial MT"/>
                        <a:ea typeface="Arial MT"/>
                        <a:cs typeface="Arial MT"/>
                      </a:endParaRPr>
                    </a:p>
                    <a:p>
                      <a:pPr marL="45085" marR="414655">
                        <a:lnSpc>
                          <a:spcPct val="86000"/>
                        </a:lnSpc>
                        <a:spcBef>
                          <a:spcPts val="5"/>
                        </a:spcBef>
                        <a:buNone/>
                      </a:pPr>
                      <a:r>
                        <a:rPr lang="en-US" sz="1600">
                          <a:solidFill>
                            <a:srgbClr val="000000"/>
                          </a:solidFill>
                          <a:effectLst/>
                          <a:latin typeface="Arial MT"/>
                          <a:ea typeface="Arial MT"/>
                          <a:cs typeface="Arial MT"/>
                        </a:rPr>
                        <a:t>Across</a:t>
                      </a:r>
                      <a:r>
                        <a:rPr lang="en-US" sz="1600" spc="-70">
                          <a:solidFill>
                            <a:srgbClr val="000000"/>
                          </a:solidFill>
                          <a:effectLst/>
                          <a:latin typeface="Arial MT"/>
                          <a:ea typeface="Arial MT"/>
                          <a:cs typeface="Arial MT"/>
                        </a:rPr>
                        <a:t> </a:t>
                      </a:r>
                      <a:r>
                        <a:rPr lang="en-US" sz="1600">
                          <a:solidFill>
                            <a:srgbClr val="000000"/>
                          </a:solidFill>
                          <a:effectLst/>
                          <a:latin typeface="Arial MT"/>
                          <a:ea typeface="Arial MT"/>
                          <a:cs typeface="Arial MT"/>
                        </a:rPr>
                        <a:t>databases </a:t>
                      </a:r>
                      <a:r>
                        <a:rPr lang="en-US" sz="1600" spc="-10">
                          <a:solidFill>
                            <a:srgbClr val="000000"/>
                          </a:solidFill>
                          <a:effectLst/>
                          <a:latin typeface="Arial MT"/>
                          <a:ea typeface="Arial MT"/>
                          <a:cs typeface="Arial MT"/>
                        </a:rPr>
                        <a:t>interpretation</a:t>
                      </a:r>
                      <a:endParaRPr lang="en-US" sz="200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tc>
                  <a:txBody>
                    <a:bodyPr/>
                    <a:lstStyle/>
                    <a:p>
                      <a:pPr marL="45085">
                        <a:spcBef>
                          <a:spcPts val="1060"/>
                        </a:spcBef>
                        <a:buNone/>
                      </a:pPr>
                      <a:r>
                        <a:rPr lang="en-US" sz="1600" dirty="0">
                          <a:solidFill>
                            <a:srgbClr val="000000"/>
                          </a:solidFill>
                          <a:effectLst/>
                          <a:latin typeface="Arial MT"/>
                          <a:ea typeface="Arial MT"/>
                          <a:cs typeface="Arial MT"/>
                        </a:rPr>
                        <a:t>Themes,</a:t>
                      </a:r>
                      <a:r>
                        <a:rPr lang="en-US" sz="1600" spc="-45" dirty="0">
                          <a:solidFill>
                            <a:srgbClr val="000000"/>
                          </a:solidFill>
                          <a:effectLst/>
                          <a:latin typeface="Arial MT"/>
                          <a:ea typeface="Arial MT"/>
                          <a:cs typeface="Arial MT"/>
                        </a:rPr>
                        <a:t> </a:t>
                      </a:r>
                      <a:r>
                        <a:rPr lang="en-US" sz="1600" dirty="0">
                          <a:solidFill>
                            <a:srgbClr val="000000"/>
                          </a:solidFill>
                          <a:effectLst/>
                          <a:latin typeface="Arial MT"/>
                          <a:ea typeface="Arial MT"/>
                          <a:cs typeface="Arial MT"/>
                        </a:rPr>
                        <a:t>patterns,</a:t>
                      </a:r>
                      <a:r>
                        <a:rPr lang="en-US" sz="1600" spc="-40" dirty="0">
                          <a:solidFill>
                            <a:srgbClr val="000000"/>
                          </a:solidFill>
                          <a:effectLst/>
                          <a:latin typeface="Arial MT"/>
                          <a:ea typeface="Arial MT"/>
                          <a:cs typeface="Arial MT"/>
                        </a:rPr>
                        <a:t> </a:t>
                      </a:r>
                      <a:r>
                        <a:rPr lang="en-US" sz="1600" dirty="0">
                          <a:solidFill>
                            <a:srgbClr val="000000"/>
                          </a:solidFill>
                          <a:effectLst/>
                          <a:latin typeface="Arial MT"/>
                          <a:ea typeface="Arial MT"/>
                          <a:cs typeface="Arial MT"/>
                        </a:rPr>
                        <a:t>and</a:t>
                      </a:r>
                      <a:r>
                        <a:rPr lang="en-US" sz="1600" spc="-55" dirty="0">
                          <a:solidFill>
                            <a:srgbClr val="000000"/>
                          </a:solidFill>
                          <a:effectLst/>
                          <a:latin typeface="Arial MT"/>
                          <a:ea typeface="Arial MT"/>
                          <a:cs typeface="Arial MT"/>
                        </a:rPr>
                        <a:t> </a:t>
                      </a:r>
                      <a:r>
                        <a:rPr lang="en-US" sz="1600" spc="-10" dirty="0">
                          <a:solidFill>
                            <a:srgbClr val="000000"/>
                          </a:solidFill>
                          <a:effectLst/>
                          <a:latin typeface="Arial MT"/>
                          <a:ea typeface="Arial MT"/>
                          <a:cs typeface="Arial MT"/>
                        </a:rPr>
                        <a:t>interpretation</a:t>
                      </a:r>
                      <a:endParaRPr lang="en-US" sz="2000" dirty="0">
                        <a:effectLst/>
                        <a:latin typeface="Arial MT"/>
                        <a:ea typeface="Arial MT"/>
                        <a:cs typeface="Arial MT"/>
                      </a:endParaRPr>
                    </a:p>
                  </a:txBody>
                  <a:tcPr marL="0" marR="0" marT="0" marB="0">
                    <a:lnL w="12700" cap="flat" cmpd="sng" algn="ctr">
                      <a:solidFill>
                        <a:srgbClr val="7EC2DD"/>
                      </a:solidFill>
                      <a:prstDash val="solid"/>
                      <a:round/>
                      <a:headEnd type="none" w="med" len="med"/>
                      <a:tailEnd type="none" w="med" len="med"/>
                    </a:lnL>
                    <a:lnR w="12700" cap="flat" cmpd="sng" algn="ctr">
                      <a:solidFill>
                        <a:srgbClr val="7EC2DD"/>
                      </a:solidFill>
                      <a:prstDash val="solid"/>
                      <a:round/>
                      <a:headEnd type="none" w="med" len="med"/>
                      <a:tailEnd type="none" w="med" len="med"/>
                    </a:lnR>
                    <a:lnT w="12700" cap="flat" cmpd="sng" algn="ctr">
                      <a:solidFill>
                        <a:srgbClr val="7EC2DD"/>
                      </a:solidFill>
                      <a:prstDash val="solid"/>
                      <a:round/>
                      <a:headEnd type="none" w="med" len="med"/>
                      <a:tailEnd type="none" w="med" len="med"/>
                    </a:lnT>
                    <a:lnB w="12700" cap="flat" cmpd="sng" algn="ctr">
                      <a:solidFill>
                        <a:srgbClr val="7EC2DD"/>
                      </a:solidFill>
                      <a:prstDash val="solid"/>
                      <a:round/>
                      <a:headEnd type="none" w="med" len="med"/>
                      <a:tailEnd type="none" w="med" len="med"/>
                    </a:lnB>
                    <a:solidFill>
                      <a:srgbClr val="E4F6FA"/>
                    </a:solidFill>
                  </a:tcPr>
                </a:tc>
                <a:extLst>
                  <a:ext uri="{0D108BD9-81ED-4DB2-BD59-A6C34878D82A}">
                    <a16:rowId xmlns:a16="http://schemas.microsoft.com/office/drawing/2014/main" val="2273519132"/>
                  </a:ext>
                </a:extLst>
              </a:tr>
            </a:tbl>
          </a:graphicData>
        </a:graphic>
      </p:graphicFrame>
      <p:pic>
        <p:nvPicPr>
          <p:cNvPr id="3" name="Recorded Sound">
            <a:hlinkClick r:id="" action="ppaction://media"/>
            <a:extLst>
              <a:ext uri="{FF2B5EF4-FFF2-40B4-BE49-F238E27FC236}">
                <a16:creationId xmlns:a16="http://schemas.microsoft.com/office/drawing/2014/main" id="{99207D9B-FEAC-1F4B-1BEE-CE2D924FA5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0383732"/>
      </p:ext>
    </p:extLst>
  </p:cSld>
  <p:clrMapOvr>
    <a:masterClrMapping/>
  </p:clrMapOvr>
  <mc:AlternateContent xmlns:mc="http://schemas.openxmlformats.org/markup-compatibility/2006">
    <mc:Choice xmlns:p14="http://schemas.microsoft.com/office/powerpoint/2010/main" Requires="p14">
      <p:transition spd="slow" p14:dur="2000" advTm="9355160"/>
    </mc:Choice>
    <mc:Fallback>
      <p:transition spd="slow" advTm="935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5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fontScale="90000"/>
          </a:bodyPr>
          <a:lstStyle/>
          <a:p>
            <a:r>
              <a:rPr lang="en-US"/>
              <a:t>A Framework for Research—The Interconnection of Worldviews, Design, and Research Methods</a:t>
            </a:r>
            <a:endParaRPr lang="fa-IR" dirty="0"/>
          </a:p>
        </p:txBody>
      </p:sp>
      <p:pic>
        <p:nvPicPr>
          <p:cNvPr id="4" name="Image 106">
            <a:extLst>
              <a:ext uri="{FF2B5EF4-FFF2-40B4-BE49-F238E27FC236}">
                <a16:creationId xmlns:a16="http://schemas.microsoft.com/office/drawing/2014/main" id="{B3FBFFAB-E9DC-447B-BD33-004EED36A841}"/>
              </a:ext>
            </a:extLst>
          </p:cNvPr>
          <p:cNvPicPr>
            <a:picLocks noGrp="1"/>
          </p:cNvPicPr>
          <p:nvPr>
            <p:ph sz="quarter" idx="1"/>
          </p:nvPr>
        </p:nvPicPr>
        <p:blipFill>
          <a:blip r:embed="rId4" cstate="print"/>
          <a:stretch>
            <a:fillRect/>
          </a:stretch>
        </p:blipFill>
        <p:spPr>
          <a:xfrm>
            <a:off x="152400" y="1371600"/>
            <a:ext cx="8991600" cy="5486400"/>
          </a:xfrm>
          <a:prstGeom prst="rect">
            <a:avLst/>
          </a:prstGeom>
        </p:spPr>
      </p:pic>
      <p:pic>
        <p:nvPicPr>
          <p:cNvPr id="3" name="Recorded Sound">
            <a:hlinkClick r:id="" action="ppaction://media"/>
            <a:extLst>
              <a:ext uri="{FF2B5EF4-FFF2-40B4-BE49-F238E27FC236}">
                <a16:creationId xmlns:a16="http://schemas.microsoft.com/office/drawing/2014/main" id="{E0075E44-2020-85E9-BE99-EF1552280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22086898"/>
      </p:ext>
    </p:extLst>
  </p:cSld>
  <p:clrMapOvr>
    <a:masterClrMapping/>
  </p:clrMapOvr>
  <mc:AlternateContent xmlns:mc="http://schemas.openxmlformats.org/markup-compatibility/2006">
    <mc:Choice xmlns:p14="http://schemas.microsoft.com/office/powerpoint/2010/main" Requires="p14">
      <p:transition spd="slow" p14:dur="2000" advTm="9474250"/>
    </mc:Choice>
    <mc:Fallback>
      <p:transition spd="slow" advTm="947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4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Autofit/>
          </a:bodyPr>
          <a:lstStyle/>
          <a:p>
            <a:r>
              <a:rPr lang="en-US" sz="2800" b="1" dirty="0"/>
              <a:t>Criteria for Selecting a Research Approach</a:t>
            </a:r>
            <a:endParaRPr lang="fa-IR" sz="2800"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a:bodyPr>
          <a:lstStyle/>
          <a:p>
            <a:pPr lvl="0"/>
            <a:r>
              <a:rPr lang="en-US" sz="2800" dirty="0"/>
              <a:t>Consider researcher's experiences, training, time, and resources. </a:t>
            </a:r>
          </a:p>
          <a:p>
            <a:pPr lvl="0"/>
            <a:r>
              <a:rPr lang="en-US" sz="2800" b="1" dirty="0"/>
              <a:t>Quantitative:</a:t>
            </a:r>
            <a:r>
              <a:rPr lang="en-US" sz="2800" dirty="0"/>
              <a:t> Traditional, highly structured procedures, established rules. </a:t>
            </a:r>
          </a:p>
          <a:p>
            <a:pPr lvl="0"/>
            <a:r>
              <a:rPr lang="en-US" sz="2800" b="1" dirty="0"/>
              <a:t>Qualitative:</a:t>
            </a:r>
            <a:r>
              <a:rPr lang="en-US" sz="2800" dirty="0"/>
              <a:t> Allows innovation, researcher-designed frameworks, creative writing style. </a:t>
            </a:r>
          </a:p>
          <a:p>
            <a:pPr lvl="1"/>
            <a:r>
              <a:rPr lang="en-US" sz="2400" dirty="0"/>
              <a:t>Typically best for social justice or community involvement studies. </a:t>
            </a:r>
          </a:p>
          <a:p>
            <a:r>
              <a:rPr lang="en-US" sz="2800" b="1" dirty="0"/>
              <a:t>Mixed Methods:</a:t>
            </a:r>
            <a:r>
              <a:rPr lang="en-US" sz="2800" dirty="0"/>
              <a:t> Requires extra time due to collecting and analyzing both data types.</a:t>
            </a:r>
            <a:endParaRPr lang="fa-IR" dirty="0"/>
          </a:p>
        </p:txBody>
      </p:sp>
      <p:pic>
        <p:nvPicPr>
          <p:cNvPr id="4" name="Recorded Sound">
            <a:hlinkClick r:id="" action="ppaction://media"/>
            <a:extLst>
              <a:ext uri="{FF2B5EF4-FFF2-40B4-BE49-F238E27FC236}">
                <a16:creationId xmlns:a16="http://schemas.microsoft.com/office/drawing/2014/main" id="{90D3AAF8-3B43-A112-FA4A-42AA33287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99136751"/>
      </p:ext>
    </p:extLst>
  </p:cSld>
  <p:clrMapOvr>
    <a:masterClrMapping/>
  </p:clrMapOvr>
  <mc:AlternateContent xmlns:mc="http://schemas.openxmlformats.org/markup-compatibility/2006">
    <mc:Choice xmlns:p14="http://schemas.microsoft.com/office/powerpoint/2010/main" Requires="p14">
      <p:transition spd="slow" p14:dur="2000" advTm="9692804"/>
    </mc:Choice>
    <mc:Fallback>
      <p:transition spd="slow" advTm="969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2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681E-9FB3-44E7-B31B-CA644CDC43AC}"/>
              </a:ext>
            </a:extLst>
          </p:cNvPr>
          <p:cNvSpPr>
            <a:spLocks noGrp="1"/>
          </p:cNvSpPr>
          <p:nvPr>
            <p:ph type="title"/>
          </p:nvPr>
        </p:nvSpPr>
        <p:spPr/>
        <p:txBody>
          <a:bodyPr/>
          <a:lstStyle/>
          <a:p>
            <a:r>
              <a:rPr lang="en-US" dirty="0"/>
              <a:t>Main </a:t>
            </a:r>
            <a:r>
              <a:rPr lang="en-US" dirty="0" err="1"/>
              <a:t>Refrence</a:t>
            </a:r>
            <a:r>
              <a:rPr lang="en-US" dirty="0"/>
              <a:t>   </a:t>
            </a:r>
            <a:endParaRPr lang="fa-IR" dirty="0"/>
          </a:p>
        </p:txBody>
      </p:sp>
      <p:sp>
        <p:nvSpPr>
          <p:cNvPr id="3" name="Content Placeholder 2">
            <a:extLst>
              <a:ext uri="{FF2B5EF4-FFF2-40B4-BE49-F238E27FC236}">
                <a16:creationId xmlns:a16="http://schemas.microsoft.com/office/drawing/2014/main" id="{95FAC724-097B-4AD4-837B-56E6238EE12E}"/>
              </a:ext>
            </a:extLst>
          </p:cNvPr>
          <p:cNvSpPr>
            <a:spLocks noGrp="1"/>
          </p:cNvSpPr>
          <p:nvPr>
            <p:ph sz="quarter" idx="1"/>
          </p:nvPr>
        </p:nvSpPr>
        <p:spPr/>
        <p:txBody>
          <a:bodyPr/>
          <a:lstStyle/>
          <a:p>
            <a:r>
              <a:rPr lang="en-US" dirty="0"/>
              <a:t>John W. Creswell, J. David Creswell - Research Design_ Qualitative, Quantitative, and Mixed Methods Approaches-SAGE Publications (2023)</a:t>
            </a:r>
            <a:endParaRPr lang="fa-IR" dirty="0"/>
          </a:p>
        </p:txBody>
      </p:sp>
      <p:pic>
        <p:nvPicPr>
          <p:cNvPr id="5" name="Recorded Sound">
            <a:hlinkClick r:id="" action="ppaction://media"/>
            <a:extLst>
              <a:ext uri="{FF2B5EF4-FFF2-40B4-BE49-F238E27FC236}">
                <a16:creationId xmlns:a16="http://schemas.microsoft.com/office/drawing/2014/main" id="{D1FB445E-449B-C1A7-0085-EF7A3EC684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4" name="Picture 3">
            <a:extLst>
              <a:ext uri="{FF2B5EF4-FFF2-40B4-BE49-F238E27FC236}">
                <a16:creationId xmlns:a16="http://schemas.microsoft.com/office/drawing/2014/main" id="{81C45ACF-78CB-7DBE-72B4-D908A7ED87D8}"/>
              </a:ext>
            </a:extLst>
          </p:cNvPr>
          <p:cNvPicPr>
            <a:picLocks noChangeAspect="1"/>
          </p:cNvPicPr>
          <p:nvPr/>
        </p:nvPicPr>
        <p:blipFill>
          <a:blip r:embed="rId5"/>
          <a:stretch>
            <a:fillRect/>
          </a:stretch>
        </p:blipFill>
        <p:spPr>
          <a:xfrm>
            <a:off x="5867400" y="2774576"/>
            <a:ext cx="3106882" cy="4020671"/>
          </a:xfrm>
          <a:prstGeom prst="rect">
            <a:avLst/>
          </a:prstGeom>
        </p:spPr>
      </p:pic>
    </p:spTree>
    <p:extLst>
      <p:ext uri="{BB962C8B-B14F-4D97-AF65-F5344CB8AC3E}">
        <p14:creationId xmlns:p14="http://schemas.microsoft.com/office/powerpoint/2010/main" val="1296438528"/>
      </p:ext>
    </p:extLst>
  </p:cSld>
  <p:clrMapOvr>
    <a:masterClrMapping/>
  </p:clrMapOvr>
  <mc:AlternateContent xmlns:mc="http://schemas.openxmlformats.org/markup-compatibility/2006" xmlns:p14="http://schemas.microsoft.com/office/powerpoint/2010/main">
    <mc:Choice Requires="p14">
      <p:transition spd="slow" p14:dur="2000" advTm="595073"/>
    </mc:Choice>
    <mc:Fallback xmlns="">
      <p:transition spd="slow" advTm="59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88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F4214F-E879-4343-10C5-9CE9E8D53E89}"/>
              </a:ext>
            </a:extLst>
          </p:cNvPr>
          <p:cNvSpPr txBox="1"/>
          <p:nvPr/>
        </p:nvSpPr>
        <p:spPr>
          <a:xfrm>
            <a:off x="1828800" y="1371601"/>
            <a:ext cx="5029200" cy="3139321"/>
          </a:xfrm>
          <a:prstGeom prst="rect">
            <a:avLst/>
          </a:prstGeom>
          <a:noFill/>
        </p:spPr>
        <p:txBody>
          <a:bodyPr wrap="square">
            <a:spAutoFit/>
          </a:bodyPr>
          <a:lstStyle/>
          <a:p>
            <a:r>
              <a:rPr lang="en-US" dirty="0"/>
              <a:t>This is an educational content from the first chapter of the reference book, which was prepared primarily to receive your feedback on its suitability. Please provide me with your feedback via email or WhatsApp so that it can be used in preparing subsequent chapters.</a:t>
            </a:r>
          </a:p>
          <a:p>
            <a:r>
              <a:rPr lang="en-US" dirty="0"/>
              <a:t>Please email me if you do not have the reference book so that I can send it to you.</a:t>
            </a:r>
          </a:p>
          <a:p>
            <a:r>
              <a:rPr lang="en-US" dirty="0">
                <a:hlinkClick r:id="rId5"/>
              </a:rPr>
              <a:t>morowatisharif@yahoo.com</a:t>
            </a:r>
            <a:endParaRPr lang="en-US" dirty="0"/>
          </a:p>
          <a:p>
            <a:r>
              <a:rPr lang="en-US" dirty="0"/>
              <a:t>+989133530374</a:t>
            </a:r>
          </a:p>
          <a:p>
            <a:endParaRPr lang="fa-IR" dirty="0"/>
          </a:p>
        </p:txBody>
      </p:sp>
      <p:pic>
        <p:nvPicPr>
          <p:cNvPr id="4" name="Recorded Sound">
            <a:hlinkClick r:id="" action="ppaction://media"/>
            <a:extLst>
              <a:ext uri="{FF2B5EF4-FFF2-40B4-BE49-F238E27FC236}">
                <a16:creationId xmlns:a16="http://schemas.microsoft.com/office/drawing/2014/main" id="{09B18983-235C-1000-D277-5F9C70C6DA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77381"/>
    </mc:Choice>
    <mc:Fallback>
      <p:transition spd="slow" advTm="1007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7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681E-9FB3-44E7-B31B-CA644CDC43AC}"/>
              </a:ext>
            </a:extLst>
          </p:cNvPr>
          <p:cNvSpPr>
            <a:spLocks noGrp="1"/>
          </p:cNvSpPr>
          <p:nvPr>
            <p:ph type="title"/>
          </p:nvPr>
        </p:nvSpPr>
        <p:spPr/>
        <p:txBody>
          <a:bodyPr/>
          <a:lstStyle/>
          <a:p>
            <a:r>
              <a:rPr lang="en-US" dirty="0"/>
              <a:t>Some Other Useful References  </a:t>
            </a:r>
            <a:endParaRPr lang="fa-IR" dirty="0"/>
          </a:p>
        </p:txBody>
      </p:sp>
      <p:sp>
        <p:nvSpPr>
          <p:cNvPr id="3" name="Content Placeholder 2">
            <a:extLst>
              <a:ext uri="{FF2B5EF4-FFF2-40B4-BE49-F238E27FC236}">
                <a16:creationId xmlns:a16="http://schemas.microsoft.com/office/drawing/2014/main" id="{95FAC724-097B-4AD4-837B-56E6238EE12E}"/>
              </a:ext>
            </a:extLst>
          </p:cNvPr>
          <p:cNvSpPr>
            <a:spLocks noGrp="1"/>
          </p:cNvSpPr>
          <p:nvPr>
            <p:ph sz="quarter" idx="1"/>
          </p:nvPr>
        </p:nvSpPr>
        <p:spPr/>
        <p:txBody>
          <a:bodyPr>
            <a:normAutofit fontScale="92500"/>
          </a:bodyPr>
          <a:lstStyle/>
          <a:p>
            <a:r>
              <a:rPr lang="en-US" dirty="0"/>
              <a:t>Paula Brough - Advanced Research Methods for Applied Psychology_ Design, Analysis and Reporting-Routledge (2024)</a:t>
            </a:r>
          </a:p>
          <a:p>
            <a:r>
              <a:rPr lang="en-US" dirty="0"/>
              <a:t>Polit, D., &amp; Beck, C - Essentials of nursing research_ Appraising evidence for nursing practice (2022)</a:t>
            </a:r>
          </a:p>
          <a:p>
            <a:r>
              <a:rPr lang="en-US" dirty="0"/>
              <a:t>Celentano, David D., </a:t>
            </a:r>
            <a:r>
              <a:rPr lang="en-US" dirty="0" err="1"/>
              <a:t>Moyses</a:t>
            </a:r>
            <a:r>
              <a:rPr lang="en-US" dirty="0"/>
              <a:t> </a:t>
            </a:r>
            <a:r>
              <a:rPr lang="en-US" dirty="0" err="1"/>
              <a:t>Szklo</a:t>
            </a:r>
            <a:r>
              <a:rPr lang="en-US" dirty="0"/>
              <a:t>, and Youssef Farag. </a:t>
            </a:r>
            <a:r>
              <a:rPr lang="en-US" i="1" dirty="0" err="1"/>
              <a:t>Gordis</a:t>
            </a:r>
            <a:r>
              <a:rPr lang="en-US" i="1" dirty="0"/>
              <a:t> Epidemiology E-Book: </a:t>
            </a:r>
            <a:r>
              <a:rPr lang="en-US" i="1" dirty="0" err="1"/>
              <a:t>Gordis</a:t>
            </a:r>
            <a:r>
              <a:rPr lang="en-US" i="1" dirty="0"/>
              <a:t> Epidemiology E-Book</a:t>
            </a:r>
            <a:r>
              <a:rPr lang="en-US" dirty="0"/>
              <a:t>. Elsevier Health Sciences, 2023</a:t>
            </a:r>
          </a:p>
          <a:p>
            <a:r>
              <a:rPr lang="en-US" dirty="0" err="1"/>
              <a:t>Heting</a:t>
            </a:r>
            <a:r>
              <a:rPr lang="en-US" dirty="0"/>
              <a:t> Chu - Research Methods and Design Beyond a Single Discipline_ From Principles to Practice-Routledge (2024)</a:t>
            </a:r>
            <a:endParaRPr lang="fa-IR" dirty="0"/>
          </a:p>
        </p:txBody>
      </p:sp>
      <p:pic>
        <p:nvPicPr>
          <p:cNvPr id="4" name="Recorded Sound">
            <a:hlinkClick r:id="" action="ppaction://media"/>
            <a:extLst>
              <a:ext uri="{FF2B5EF4-FFF2-40B4-BE49-F238E27FC236}">
                <a16:creationId xmlns:a16="http://schemas.microsoft.com/office/drawing/2014/main" id="{817B1FD8-33BD-1489-9BE3-BBFBE66B78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29309064"/>
      </p:ext>
    </p:extLst>
  </p:cSld>
  <p:clrMapOvr>
    <a:masterClrMapping/>
  </p:clrMapOvr>
  <mc:AlternateContent xmlns:mc="http://schemas.openxmlformats.org/markup-compatibility/2006" xmlns:p14="http://schemas.microsoft.com/office/powerpoint/2010/main">
    <mc:Choice Requires="p14">
      <p:transition spd="slow" p14:dur="2000" advTm="683796"/>
    </mc:Choice>
    <mc:Fallback xmlns="">
      <p:transition spd="slow" advTm="68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22CB-DB51-46B8-A2F2-2758AD999F58}"/>
              </a:ext>
            </a:extLst>
          </p:cNvPr>
          <p:cNvSpPr>
            <a:spLocks noGrp="1"/>
          </p:cNvSpPr>
          <p:nvPr>
            <p:ph type="title"/>
          </p:nvPr>
        </p:nvSpPr>
        <p:spPr>
          <a:xfrm>
            <a:off x="228600" y="228600"/>
            <a:ext cx="8607552" cy="914400"/>
          </a:xfrm>
        </p:spPr>
        <p:txBody>
          <a:bodyPr>
            <a:normAutofit fontScale="90000"/>
          </a:bodyPr>
          <a:lstStyle/>
          <a:p>
            <a:r>
              <a:rPr lang="en-US" b="1" dirty="0"/>
              <a:t>CHAPTER 1 : THE SELECTION OF A RESEARCH APPROACH</a:t>
            </a:r>
            <a:endParaRPr lang="fa-IR" dirty="0"/>
          </a:p>
        </p:txBody>
      </p:sp>
      <p:sp>
        <p:nvSpPr>
          <p:cNvPr id="3" name="Content Placeholder 2">
            <a:extLst>
              <a:ext uri="{FF2B5EF4-FFF2-40B4-BE49-F238E27FC236}">
                <a16:creationId xmlns:a16="http://schemas.microsoft.com/office/drawing/2014/main" id="{36DBABA4-130E-4BD8-9C75-E288993F35B8}"/>
              </a:ext>
            </a:extLst>
          </p:cNvPr>
          <p:cNvSpPr>
            <a:spLocks noGrp="1"/>
          </p:cNvSpPr>
          <p:nvPr>
            <p:ph sz="quarter" idx="1"/>
          </p:nvPr>
        </p:nvSpPr>
        <p:spPr/>
        <p:txBody>
          <a:bodyPr>
            <a:normAutofit fontScale="92500" lnSpcReduction="10000"/>
          </a:bodyPr>
          <a:lstStyle/>
          <a:p>
            <a:pPr lvl="0"/>
            <a:r>
              <a:rPr lang="en-US" b="1" dirty="0"/>
              <a:t>Learning Objectives</a:t>
            </a:r>
            <a:endParaRPr lang="en-US" dirty="0"/>
          </a:p>
          <a:p>
            <a:pPr lvl="0"/>
            <a:r>
              <a:rPr lang="en-US" dirty="0"/>
              <a:t>Define major research terms. </a:t>
            </a:r>
          </a:p>
          <a:p>
            <a:pPr lvl="0"/>
            <a:r>
              <a:rPr lang="en-US" dirty="0"/>
              <a:t>Describe three major methodologies and their differences. </a:t>
            </a:r>
          </a:p>
          <a:p>
            <a:pPr lvl="0"/>
            <a:r>
              <a:rPr lang="en-US" dirty="0"/>
              <a:t>Explain the relationship among philosophical worldviews, designs, and methods. </a:t>
            </a:r>
          </a:p>
          <a:p>
            <a:pPr lvl="0"/>
            <a:r>
              <a:rPr lang="en-US" dirty="0"/>
              <a:t>Identify fitting philosophical worldviews. </a:t>
            </a:r>
          </a:p>
          <a:p>
            <a:pPr lvl="0"/>
            <a:r>
              <a:rPr lang="en-US" dirty="0"/>
              <a:t>Recognize types of research designs. </a:t>
            </a:r>
          </a:p>
          <a:p>
            <a:pPr lvl="0"/>
            <a:r>
              <a:rPr lang="en-US" dirty="0"/>
              <a:t>Differentiate quantitative, qualitative, and mixed methods. </a:t>
            </a:r>
          </a:p>
          <a:p>
            <a:pPr lvl="0"/>
            <a:r>
              <a:rPr lang="en-US" dirty="0"/>
              <a:t>Identify reasons for choosing a specific approach. </a:t>
            </a:r>
          </a:p>
          <a:p>
            <a:endParaRPr lang="fa-IR" dirty="0"/>
          </a:p>
        </p:txBody>
      </p:sp>
      <p:pic>
        <p:nvPicPr>
          <p:cNvPr id="4" name="Recorded Sound">
            <a:hlinkClick r:id="" action="ppaction://media"/>
            <a:extLst>
              <a:ext uri="{FF2B5EF4-FFF2-40B4-BE49-F238E27FC236}">
                <a16:creationId xmlns:a16="http://schemas.microsoft.com/office/drawing/2014/main" id="{AC71AA26-704C-D7D9-34A3-B986E46DBF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71945127"/>
      </p:ext>
    </p:extLst>
  </p:cSld>
  <p:clrMapOvr>
    <a:masterClrMapping/>
  </p:clrMapOvr>
  <mc:AlternateContent xmlns:mc="http://schemas.openxmlformats.org/markup-compatibility/2006" xmlns:p14="http://schemas.microsoft.com/office/powerpoint/2010/main">
    <mc:Choice Requires="p14">
      <p:transition spd="slow" p14:dur="2000" advTm="795983"/>
    </mc:Choice>
    <mc:Fallback xmlns="">
      <p:transition spd="slow" advTm="79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a:xfrm>
            <a:off x="152400" y="152400"/>
            <a:ext cx="8683752" cy="990600"/>
          </a:xfrm>
        </p:spPr>
        <p:txBody>
          <a:bodyPr>
            <a:normAutofit fontScale="90000"/>
          </a:bodyPr>
          <a:lstStyle/>
          <a:p>
            <a:r>
              <a:rPr lang="en-US" b="1" dirty="0"/>
              <a:t>Key Terms</a:t>
            </a:r>
            <a:br>
              <a:rPr lang="en-US" b="1" dirty="0"/>
            </a:br>
            <a:r>
              <a:rPr lang="en-US" dirty="0"/>
              <a:t>Research has its own language. </a:t>
            </a:r>
            <a:endParaRPr lang="fa-IR" dirty="0"/>
          </a:p>
        </p:txBody>
      </p:sp>
      <p:graphicFrame>
        <p:nvGraphicFramePr>
          <p:cNvPr id="4" name="Content Placeholder 3">
            <a:extLst>
              <a:ext uri="{FF2B5EF4-FFF2-40B4-BE49-F238E27FC236}">
                <a16:creationId xmlns:a16="http://schemas.microsoft.com/office/drawing/2014/main" id="{DACBE361-8F7B-4351-B089-80C33A72BC07}"/>
              </a:ext>
            </a:extLst>
          </p:cNvPr>
          <p:cNvGraphicFramePr>
            <a:graphicFrameLocks noGrp="1"/>
          </p:cNvGraphicFramePr>
          <p:nvPr>
            <p:ph sz="quarter" idx="1"/>
            <p:extLst>
              <p:ext uri="{D42A27DB-BD31-4B8C-83A1-F6EECF244321}">
                <p14:modId xmlns:p14="http://schemas.microsoft.com/office/powerpoint/2010/main" val="3866543484"/>
              </p:ext>
            </p:extLst>
          </p:nvPr>
        </p:nvGraphicFramePr>
        <p:xfrm>
          <a:off x="0" y="1447800"/>
          <a:ext cx="9144000" cy="5181600"/>
        </p:xfrm>
        <a:graphic>
          <a:graphicData uri="http://schemas.openxmlformats.org/drawingml/2006/table">
            <a:tbl>
              <a:tblPr firstRow="1" firstCol="1" lastRow="1" lastCol="1" bandRow="1" bandCol="1">
                <a:tableStyleId>{5C22544A-7EE6-4342-B048-85BDC9FD1C3A}</a:tableStyleId>
              </a:tblPr>
              <a:tblGrid>
                <a:gridCol w="1430972">
                  <a:extLst>
                    <a:ext uri="{9D8B030D-6E8A-4147-A177-3AD203B41FA5}">
                      <a16:colId xmlns:a16="http://schemas.microsoft.com/office/drawing/2014/main" val="4108231606"/>
                    </a:ext>
                  </a:extLst>
                </a:gridCol>
                <a:gridCol w="7713028">
                  <a:extLst>
                    <a:ext uri="{9D8B030D-6E8A-4147-A177-3AD203B41FA5}">
                      <a16:colId xmlns:a16="http://schemas.microsoft.com/office/drawing/2014/main" val="3495879440"/>
                    </a:ext>
                  </a:extLst>
                </a:gridCol>
              </a:tblGrid>
              <a:tr h="2052148">
                <a:tc>
                  <a:txBody>
                    <a:bodyPr/>
                    <a:lstStyle/>
                    <a:p>
                      <a:pPr marL="45085">
                        <a:spcBef>
                          <a:spcPts val="30"/>
                        </a:spcBef>
                        <a:spcAft>
                          <a:spcPts val="0"/>
                        </a:spcAft>
                      </a:pPr>
                      <a:r>
                        <a:rPr lang="en-US" sz="1600" dirty="0">
                          <a:effectLst/>
                        </a:rPr>
                        <a:t> </a:t>
                      </a:r>
                    </a:p>
                    <a:p>
                      <a:pPr marL="45085">
                        <a:lnSpc>
                          <a:spcPct val="86000"/>
                        </a:lnSpc>
                        <a:spcBef>
                          <a:spcPts val="5"/>
                        </a:spcBef>
                        <a:spcAft>
                          <a:spcPts val="0"/>
                        </a:spcAft>
                      </a:pPr>
                      <a:r>
                        <a:rPr lang="en-US" sz="1400" spc="-20" dirty="0">
                          <a:effectLst/>
                        </a:rPr>
                        <a:t>Philosophical </a:t>
                      </a:r>
                      <a:r>
                        <a:rPr lang="en-US" sz="1400" spc="-10" dirty="0">
                          <a:effectLst/>
                        </a:rPr>
                        <a:t>Assumptions</a:t>
                      </a:r>
                      <a:endParaRPr lang="en-US" sz="1400" dirty="0">
                        <a:effectLst/>
                        <a:latin typeface="Arial MT"/>
                        <a:ea typeface="Arial MT"/>
                        <a:cs typeface="Arial MT"/>
                      </a:endParaRPr>
                    </a:p>
                  </a:txBody>
                  <a:tcPr marL="0" marR="0" marT="0" marB="0"/>
                </a:tc>
                <a:tc>
                  <a:txBody>
                    <a:bodyPr/>
                    <a:lstStyle/>
                    <a:p>
                      <a:pPr marL="45085">
                        <a:spcBef>
                          <a:spcPts val="30"/>
                        </a:spcBef>
                        <a:spcAft>
                          <a:spcPts val="0"/>
                        </a:spcAft>
                      </a:pPr>
                      <a:r>
                        <a:rPr lang="en-US" sz="1600" dirty="0">
                          <a:effectLst/>
                        </a:rPr>
                        <a:t> </a:t>
                      </a:r>
                    </a:p>
                    <a:p>
                      <a:pPr marL="45085">
                        <a:lnSpc>
                          <a:spcPct val="86000"/>
                        </a:lnSpc>
                        <a:spcBef>
                          <a:spcPts val="5"/>
                        </a:spcBef>
                        <a:spcAft>
                          <a:spcPts val="0"/>
                        </a:spcAft>
                      </a:pPr>
                      <a:r>
                        <a:rPr lang="en-US" sz="1600" dirty="0">
                          <a:effectLst/>
                        </a:rPr>
                        <a:t>Before</a:t>
                      </a:r>
                      <a:r>
                        <a:rPr lang="en-US" sz="1600" spc="-25" dirty="0">
                          <a:effectLst/>
                        </a:rPr>
                        <a:t> </a:t>
                      </a:r>
                      <a:r>
                        <a:rPr lang="en-US" sz="1600" dirty="0">
                          <a:effectLst/>
                        </a:rPr>
                        <a:t>a</a:t>
                      </a:r>
                      <a:r>
                        <a:rPr lang="en-US" sz="1600" spc="-25" dirty="0">
                          <a:effectLst/>
                        </a:rPr>
                        <a:t> </a:t>
                      </a:r>
                      <a:r>
                        <a:rPr lang="en-US" sz="1600" dirty="0">
                          <a:effectLst/>
                        </a:rPr>
                        <a:t>study</a:t>
                      </a:r>
                      <a:r>
                        <a:rPr lang="en-US" sz="1600" spc="-20" dirty="0">
                          <a:effectLst/>
                        </a:rPr>
                        <a:t> </a:t>
                      </a:r>
                      <a:r>
                        <a:rPr lang="en-US" sz="1600" dirty="0">
                          <a:effectLst/>
                        </a:rPr>
                        <a:t>begins, a</a:t>
                      </a:r>
                      <a:r>
                        <a:rPr lang="en-US" sz="1600" spc="-25" dirty="0">
                          <a:effectLst/>
                        </a:rPr>
                        <a:t> </a:t>
                      </a:r>
                      <a:r>
                        <a:rPr lang="en-US" sz="1600" dirty="0">
                          <a:effectLst/>
                        </a:rPr>
                        <a:t>researcher</a:t>
                      </a:r>
                      <a:r>
                        <a:rPr lang="en-US" sz="1600" spc="-5" dirty="0">
                          <a:effectLst/>
                        </a:rPr>
                        <a:t> </a:t>
                      </a:r>
                      <a:r>
                        <a:rPr lang="en-US" sz="1600" dirty="0">
                          <a:effectLst/>
                        </a:rPr>
                        <a:t>brings</a:t>
                      </a:r>
                      <a:r>
                        <a:rPr lang="en-US" sz="1600" spc="-20" dirty="0">
                          <a:effectLst/>
                        </a:rPr>
                        <a:t> </a:t>
                      </a:r>
                      <a:r>
                        <a:rPr lang="en-US" sz="1600" dirty="0">
                          <a:effectLst/>
                        </a:rPr>
                        <a:t>a</a:t>
                      </a:r>
                      <a:r>
                        <a:rPr lang="en-US" sz="1600" spc="-25" dirty="0">
                          <a:effectLst/>
                        </a:rPr>
                        <a:t> </a:t>
                      </a:r>
                      <a:r>
                        <a:rPr lang="en-US" sz="1600" dirty="0">
                          <a:effectLst/>
                        </a:rPr>
                        <a:t>point of view and</a:t>
                      </a:r>
                      <a:r>
                        <a:rPr lang="en-US" sz="1600" spc="-25" dirty="0">
                          <a:effectLst/>
                        </a:rPr>
                        <a:t> </a:t>
                      </a:r>
                      <a:r>
                        <a:rPr lang="en-US" sz="1600" dirty="0">
                          <a:effectLst/>
                        </a:rPr>
                        <a:t>a</a:t>
                      </a:r>
                      <a:r>
                        <a:rPr lang="en-US" sz="1600" spc="-25" dirty="0">
                          <a:effectLst/>
                        </a:rPr>
                        <a:t> </a:t>
                      </a:r>
                      <a:r>
                        <a:rPr lang="en-US" sz="1600" dirty="0">
                          <a:effectLst/>
                        </a:rPr>
                        <a:t>set of beliefs</a:t>
                      </a:r>
                      <a:r>
                        <a:rPr lang="en-US" sz="1600" spc="-20" dirty="0">
                          <a:effectLst/>
                        </a:rPr>
                        <a:t> </a:t>
                      </a:r>
                      <a:r>
                        <a:rPr lang="en-US" sz="1600" dirty="0">
                          <a:effectLst/>
                        </a:rPr>
                        <a:t>to</a:t>
                      </a:r>
                      <a:r>
                        <a:rPr lang="en-US" sz="1600" spc="-25" dirty="0">
                          <a:effectLst/>
                        </a:rPr>
                        <a:t> </a:t>
                      </a:r>
                      <a:r>
                        <a:rPr lang="en-US" sz="1600" dirty="0">
                          <a:effectLst/>
                        </a:rPr>
                        <a:t>the research</a:t>
                      </a:r>
                      <a:r>
                        <a:rPr lang="en-US" sz="1600" spc="-55" dirty="0">
                          <a:effectLst/>
                        </a:rPr>
                        <a:t> </a:t>
                      </a:r>
                      <a:r>
                        <a:rPr lang="en-US" sz="1600" dirty="0">
                          <a:effectLst/>
                        </a:rPr>
                        <a:t>process that informs their approach</a:t>
                      </a:r>
                      <a:r>
                        <a:rPr lang="en-US" sz="1600" spc="-55" dirty="0">
                          <a:effectLst/>
                        </a:rPr>
                        <a:t> </a:t>
                      </a:r>
                      <a:r>
                        <a:rPr lang="en-US" sz="1600" dirty="0">
                          <a:effectLst/>
                        </a:rPr>
                        <a:t>to</a:t>
                      </a:r>
                      <a:r>
                        <a:rPr lang="en-US" sz="1600" spc="-5" dirty="0">
                          <a:effectLst/>
                        </a:rPr>
                        <a:t> </a:t>
                      </a:r>
                      <a:r>
                        <a:rPr lang="en-US" sz="1600" dirty="0">
                          <a:effectLst/>
                        </a:rPr>
                        <a:t>conducting</a:t>
                      </a:r>
                      <a:r>
                        <a:rPr lang="en-US" sz="1600" spc="-5" dirty="0">
                          <a:effectLst/>
                        </a:rPr>
                        <a:t> </a:t>
                      </a:r>
                      <a:r>
                        <a:rPr lang="en-US" sz="1600" dirty="0">
                          <a:effectLst/>
                        </a:rPr>
                        <a:t>the</a:t>
                      </a:r>
                      <a:r>
                        <a:rPr lang="en-US" sz="1600" spc="-5" dirty="0">
                          <a:effectLst/>
                        </a:rPr>
                        <a:t> </a:t>
                      </a:r>
                      <a:r>
                        <a:rPr lang="en-US" sz="1600" dirty="0">
                          <a:effectLst/>
                        </a:rPr>
                        <a:t>study. Philosophical assumptions are</a:t>
                      </a:r>
                      <a:r>
                        <a:rPr lang="en-US" sz="1600" spc="-5" dirty="0">
                          <a:effectLst/>
                        </a:rPr>
                        <a:t> </a:t>
                      </a:r>
                      <a:r>
                        <a:rPr lang="en-US" sz="1600" dirty="0">
                          <a:effectLst/>
                        </a:rPr>
                        <a:t>these</a:t>
                      </a:r>
                      <a:r>
                        <a:rPr lang="en-US" sz="1600" spc="-5" dirty="0">
                          <a:effectLst/>
                        </a:rPr>
                        <a:t> </a:t>
                      </a:r>
                      <a:r>
                        <a:rPr lang="en-US" sz="1600" dirty="0">
                          <a:effectLst/>
                        </a:rPr>
                        <a:t>beliefs and</a:t>
                      </a:r>
                      <a:r>
                        <a:rPr lang="en-US" sz="1600" spc="-5" dirty="0">
                          <a:effectLst/>
                        </a:rPr>
                        <a:t> </a:t>
                      </a:r>
                      <a:r>
                        <a:rPr lang="en-US" sz="1600" dirty="0">
                          <a:effectLst/>
                        </a:rPr>
                        <a:t>values. They emphasize</a:t>
                      </a:r>
                      <a:r>
                        <a:rPr lang="en-US" sz="1600" spc="-5" dirty="0">
                          <a:effectLst/>
                        </a:rPr>
                        <a:t> </a:t>
                      </a:r>
                      <a:r>
                        <a:rPr lang="en-US" sz="1600" dirty="0">
                          <a:effectLst/>
                        </a:rPr>
                        <a:t>what the</a:t>
                      </a:r>
                      <a:r>
                        <a:rPr lang="en-US" sz="1600" spc="-5" dirty="0">
                          <a:effectLst/>
                        </a:rPr>
                        <a:t> </a:t>
                      </a:r>
                      <a:r>
                        <a:rPr lang="en-US" sz="1600" dirty="0">
                          <a:effectLst/>
                        </a:rPr>
                        <a:t>researcher holds</a:t>
                      </a:r>
                      <a:r>
                        <a:rPr lang="en-US" sz="1600" spc="-70" dirty="0">
                          <a:effectLst/>
                        </a:rPr>
                        <a:t> </a:t>
                      </a:r>
                      <a:r>
                        <a:rPr lang="en-US" sz="1600" dirty="0">
                          <a:effectLst/>
                        </a:rPr>
                        <a:t>to</a:t>
                      </a:r>
                      <a:r>
                        <a:rPr lang="en-US" sz="1600" spc="-70" dirty="0">
                          <a:effectLst/>
                        </a:rPr>
                        <a:t> </a:t>
                      </a:r>
                      <a:r>
                        <a:rPr lang="en-US" sz="1600" dirty="0">
                          <a:effectLst/>
                        </a:rPr>
                        <a:t>be</a:t>
                      </a:r>
                      <a:r>
                        <a:rPr lang="en-US" sz="1600" spc="-70" dirty="0">
                          <a:effectLst/>
                        </a:rPr>
                        <a:t> </a:t>
                      </a:r>
                      <a:r>
                        <a:rPr lang="en-US" sz="1600" dirty="0">
                          <a:effectLst/>
                        </a:rPr>
                        <a:t>most</a:t>
                      </a:r>
                      <a:r>
                        <a:rPr lang="en-US" sz="1600" spc="-70" dirty="0">
                          <a:effectLst/>
                        </a:rPr>
                        <a:t> </a:t>
                      </a:r>
                      <a:r>
                        <a:rPr lang="en-US" sz="1600" dirty="0">
                          <a:effectLst/>
                        </a:rPr>
                        <a:t>important</a:t>
                      </a:r>
                      <a:r>
                        <a:rPr lang="en-US" sz="1600" spc="-70" dirty="0">
                          <a:effectLst/>
                        </a:rPr>
                        <a:t> </a:t>
                      </a:r>
                      <a:r>
                        <a:rPr lang="en-US" sz="1600" dirty="0">
                          <a:effectLst/>
                        </a:rPr>
                        <a:t>in</a:t>
                      </a:r>
                      <a:r>
                        <a:rPr lang="en-US" sz="1600" spc="-70" dirty="0">
                          <a:effectLst/>
                        </a:rPr>
                        <a:t> </a:t>
                      </a:r>
                      <a:r>
                        <a:rPr lang="en-US" sz="1600" dirty="0">
                          <a:effectLst/>
                        </a:rPr>
                        <a:t>conducting</a:t>
                      </a:r>
                      <a:r>
                        <a:rPr lang="en-US" sz="1600" spc="-70" dirty="0">
                          <a:effectLst/>
                        </a:rPr>
                        <a:t> </a:t>
                      </a:r>
                      <a:r>
                        <a:rPr lang="en-US" sz="1600" dirty="0">
                          <a:effectLst/>
                        </a:rPr>
                        <a:t>a</a:t>
                      </a:r>
                      <a:r>
                        <a:rPr lang="en-US" sz="1600" spc="-70" dirty="0">
                          <a:effectLst/>
                        </a:rPr>
                        <a:t> </a:t>
                      </a:r>
                      <a:r>
                        <a:rPr lang="en-US" sz="1600" dirty="0">
                          <a:effectLst/>
                        </a:rPr>
                        <a:t>study.</a:t>
                      </a:r>
                      <a:r>
                        <a:rPr lang="en-US" sz="1600" spc="-70" dirty="0">
                          <a:effectLst/>
                        </a:rPr>
                        <a:t> </a:t>
                      </a:r>
                      <a:r>
                        <a:rPr lang="en-US" sz="1600" dirty="0">
                          <a:effectLst/>
                        </a:rPr>
                        <a:t>Philosophical</a:t>
                      </a:r>
                      <a:r>
                        <a:rPr lang="en-US" sz="1600" spc="-65" dirty="0">
                          <a:effectLst/>
                        </a:rPr>
                        <a:t> </a:t>
                      </a:r>
                      <a:r>
                        <a:rPr lang="en-US" sz="1600" dirty="0">
                          <a:effectLst/>
                        </a:rPr>
                        <a:t>assumptions</a:t>
                      </a:r>
                      <a:r>
                        <a:rPr lang="en-US" sz="1600" spc="-70" dirty="0">
                          <a:effectLst/>
                        </a:rPr>
                        <a:t> </a:t>
                      </a:r>
                      <a:r>
                        <a:rPr lang="en-US" sz="1600" dirty="0">
                          <a:effectLst/>
                        </a:rPr>
                        <a:t>develop from</a:t>
                      </a:r>
                      <a:r>
                        <a:rPr lang="en-US" sz="1600" spc="-70" dirty="0">
                          <a:effectLst/>
                        </a:rPr>
                        <a:t> </a:t>
                      </a:r>
                      <a:r>
                        <a:rPr lang="en-US" sz="1600" dirty="0">
                          <a:effectLst/>
                        </a:rPr>
                        <a:t>an</a:t>
                      </a:r>
                      <a:r>
                        <a:rPr lang="en-US" sz="1600" spc="-70" dirty="0">
                          <a:effectLst/>
                        </a:rPr>
                        <a:t> </a:t>
                      </a:r>
                      <a:r>
                        <a:rPr lang="en-US" sz="1600" dirty="0">
                          <a:effectLst/>
                        </a:rPr>
                        <a:t>individual’s</a:t>
                      </a:r>
                      <a:r>
                        <a:rPr lang="en-US" sz="1600" spc="-70" dirty="0">
                          <a:effectLst/>
                        </a:rPr>
                        <a:t> </a:t>
                      </a:r>
                      <a:r>
                        <a:rPr lang="en-US" sz="1600" dirty="0">
                          <a:effectLst/>
                        </a:rPr>
                        <a:t>training</a:t>
                      </a:r>
                      <a:r>
                        <a:rPr lang="en-US" sz="1600" spc="-70" dirty="0">
                          <a:effectLst/>
                        </a:rPr>
                        <a:t> </a:t>
                      </a:r>
                      <a:r>
                        <a:rPr lang="en-US" sz="1600" dirty="0">
                          <a:effectLst/>
                        </a:rPr>
                        <a:t>in</a:t>
                      </a:r>
                      <a:r>
                        <a:rPr lang="en-US" sz="1600" spc="-70" dirty="0">
                          <a:effectLst/>
                        </a:rPr>
                        <a:t> </a:t>
                      </a:r>
                      <a:r>
                        <a:rPr lang="en-US" sz="1600" dirty="0">
                          <a:effectLst/>
                        </a:rPr>
                        <a:t>a</a:t>
                      </a:r>
                      <a:r>
                        <a:rPr lang="en-US" sz="1600" spc="-65" dirty="0">
                          <a:effectLst/>
                        </a:rPr>
                        <a:t> </a:t>
                      </a:r>
                      <a:r>
                        <a:rPr lang="en-US" sz="1600" dirty="0">
                          <a:effectLst/>
                        </a:rPr>
                        <a:t>specific</a:t>
                      </a:r>
                      <a:r>
                        <a:rPr lang="en-US" sz="1600" spc="-50" dirty="0">
                          <a:effectLst/>
                        </a:rPr>
                        <a:t> </a:t>
                      </a:r>
                      <a:r>
                        <a:rPr lang="en-US" sz="1600" dirty="0">
                          <a:effectLst/>
                        </a:rPr>
                        <a:t>discipline</a:t>
                      </a:r>
                      <a:r>
                        <a:rPr lang="en-US" sz="1600" spc="-55" dirty="0">
                          <a:effectLst/>
                        </a:rPr>
                        <a:t> </a:t>
                      </a:r>
                      <a:r>
                        <a:rPr lang="en-US" sz="1600" dirty="0">
                          <a:effectLst/>
                        </a:rPr>
                        <a:t>or</a:t>
                      </a:r>
                      <a:r>
                        <a:rPr lang="en-US" sz="1600" spc="-40" dirty="0">
                          <a:effectLst/>
                        </a:rPr>
                        <a:t> </a:t>
                      </a:r>
                      <a:r>
                        <a:rPr lang="en-US" sz="1600" dirty="0">
                          <a:effectLst/>
                        </a:rPr>
                        <a:t>field</a:t>
                      </a:r>
                      <a:r>
                        <a:rPr lang="en-US" sz="1600" spc="-55" dirty="0">
                          <a:effectLst/>
                        </a:rPr>
                        <a:t> </a:t>
                      </a:r>
                      <a:r>
                        <a:rPr lang="en-US" sz="1600" dirty="0">
                          <a:effectLst/>
                        </a:rPr>
                        <a:t>of</a:t>
                      </a:r>
                      <a:r>
                        <a:rPr lang="en-US" sz="1600" spc="-35" dirty="0">
                          <a:effectLst/>
                        </a:rPr>
                        <a:t> </a:t>
                      </a:r>
                      <a:r>
                        <a:rPr lang="en-US" sz="1600" dirty="0">
                          <a:effectLst/>
                        </a:rPr>
                        <a:t>study</a:t>
                      </a:r>
                      <a:r>
                        <a:rPr lang="en-US" sz="1600" spc="-50" dirty="0">
                          <a:effectLst/>
                        </a:rPr>
                        <a:t> </a:t>
                      </a:r>
                      <a:r>
                        <a:rPr lang="en-US" sz="1600" dirty="0">
                          <a:effectLst/>
                        </a:rPr>
                        <a:t>(e.g.,</a:t>
                      </a:r>
                      <a:r>
                        <a:rPr lang="en-US" sz="1600" spc="-35" dirty="0">
                          <a:effectLst/>
                        </a:rPr>
                        <a:t> </a:t>
                      </a:r>
                      <a:r>
                        <a:rPr lang="en-US" sz="1600" dirty="0">
                          <a:effectLst/>
                        </a:rPr>
                        <a:t>psychology). They</a:t>
                      </a:r>
                      <a:r>
                        <a:rPr lang="en-US" sz="1600" spc="-70" dirty="0">
                          <a:effectLst/>
                        </a:rPr>
                        <a:t> </a:t>
                      </a:r>
                      <a:r>
                        <a:rPr lang="en-US" sz="1600" dirty="0">
                          <a:effectLst/>
                        </a:rPr>
                        <a:t>also</a:t>
                      </a:r>
                      <a:r>
                        <a:rPr lang="en-US" sz="1600" spc="-70" dirty="0">
                          <a:effectLst/>
                        </a:rPr>
                        <a:t> </a:t>
                      </a:r>
                      <a:r>
                        <a:rPr lang="en-US" sz="1600" dirty="0">
                          <a:effectLst/>
                        </a:rPr>
                        <a:t>emerge</a:t>
                      </a:r>
                      <a:r>
                        <a:rPr lang="en-US" sz="1600" spc="-50" dirty="0">
                          <a:effectLst/>
                        </a:rPr>
                        <a:t> </a:t>
                      </a:r>
                      <a:r>
                        <a:rPr lang="en-US" sz="1600" dirty="0">
                          <a:effectLst/>
                        </a:rPr>
                        <a:t>from</a:t>
                      </a:r>
                      <a:r>
                        <a:rPr lang="en-US" sz="1600" spc="-70" dirty="0">
                          <a:effectLst/>
                        </a:rPr>
                        <a:t> </a:t>
                      </a:r>
                      <a:r>
                        <a:rPr lang="en-US" sz="1600" dirty="0">
                          <a:effectLst/>
                        </a:rPr>
                        <a:t>prior</a:t>
                      </a:r>
                      <a:r>
                        <a:rPr lang="en-US" sz="1600" spc="-35" dirty="0">
                          <a:effectLst/>
                        </a:rPr>
                        <a:t> </a:t>
                      </a:r>
                      <a:r>
                        <a:rPr lang="en-US" sz="1600" dirty="0">
                          <a:effectLst/>
                        </a:rPr>
                        <a:t>experiences</a:t>
                      </a:r>
                      <a:r>
                        <a:rPr lang="en-US" sz="1600" spc="-50" dirty="0">
                          <a:effectLst/>
                        </a:rPr>
                        <a:t> </a:t>
                      </a:r>
                      <a:r>
                        <a:rPr lang="en-US" sz="1600" dirty="0">
                          <a:effectLst/>
                        </a:rPr>
                        <a:t>in</a:t>
                      </a:r>
                      <a:r>
                        <a:rPr lang="en-US" sz="1600" spc="-70" dirty="0">
                          <a:effectLst/>
                        </a:rPr>
                        <a:t> </a:t>
                      </a:r>
                      <a:r>
                        <a:rPr lang="en-US" sz="1600" dirty="0">
                          <a:effectLst/>
                        </a:rPr>
                        <a:t>research</a:t>
                      </a:r>
                      <a:r>
                        <a:rPr lang="en-US" sz="1600" spc="-70" dirty="0">
                          <a:effectLst/>
                        </a:rPr>
                        <a:t> </a:t>
                      </a:r>
                      <a:r>
                        <a:rPr lang="en-US" sz="1600" dirty="0">
                          <a:effectLst/>
                        </a:rPr>
                        <a:t>and</a:t>
                      </a:r>
                      <a:r>
                        <a:rPr lang="en-US" sz="1600" spc="-50" dirty="0">
                          <a:effectLst/>
                        </a:rPr>
                        <a:t> </a:t>
                      </a:r>
                      <a:r>
                        <a:rPr lang="en-US" sz="1600" dirty="0">
                          <a:effectLst/>
                        </a:rPr>
                        <a:t>the</a:t>
                      </a:r>
                      <a:r>
                        <a:rPr lang="en-US" sz="1600" spc="-50" dirty="0">
                          <a:effectLst/>
                        </a:rPr>
                        <a:t> </a:t>
                      </a:r>
                      <a:r>
                        <a:rPr lang="en-US" sz="1600" dirty="0">
                          <a:effectLst/>
                        </a:rPr>
                        <a:t>cultural</a:t>
                      </a:r>
                      <a:r>
                        <a:rPr lang="en-US" sz="1600" spc="-65" dirty="0">
                          <a:effectLst/>
                        </a:rPr>
                        <a:t> </a:t>
                      </a:r>
                      <a:r>
                        <a:rPr lang="en-US" sz="1600" dirty="0">
                          <a:effectLst/>
                        </a:rPr>
                        <a:t>environment</a:t>
                      </a:r>
                      <a:r>
                        <a:rPr lang="en-US" sz="1600" spc="-35" dirty="0">
                          <a:effectLst/>
                        </a:rPr>
                        <a:t> </a:t>
                      </a:r>
                      <a:r>
                        <a:rPr lang="en-US" sz="1600" dirty="0">
                          <a:effectLst/>
                        </a:rPr>
                        <a:t>of an individual.</a:t>
                      </a:r>
                      <a:endParaRPr lang="en-US" sz="1600" dirty="0">
                        <a:effectLst/>
                        <a:latin typeface="Arial MT"/>
                        <a:ea typeface="Arial MT"/>
                        <a:cs typeface="Arial MT"/>
                      </a:endParaRPr>
                    </a:p>
                  </a:txBody>
                  <a:tcPr marL="0" marR="0" marT="0" marB="0"/>
                </a:tc>
                <a:extLst>
                  <a:ext uri="{0D108BD9-81ED-4DB2-BD59-A6C34878D82A}">
                    <a16:rowId xmlns:a16="http://schemas.microsoft.com/office/drawing/2014/main" val="3664258119"/>
                  </a:ext>
                </a:extLst>
              </a:tr>
              <a:tr h="1164269">
                <a:tc>
                  <a:txBody>
                    <a:bodyPr/>
                    <a:lstStyle/>
                    <a:p>
                      <a:pPr marL="45085">
                        <a:spcBef>
                          <a:spcPts val="30"/>
                        </a:spcBef>
                        <a:spcAft>
                          <a:spcPts val="0"/>
                        </a:spcAft>
                      </a:pPr>
                      <a:r>
                        <a:rPr lang="en-US" sz="1600">
                          <a:effectLst/>
                        </a:rPr>
                        <a:t> </a:t>
                      </a:r>
                    </a:p>
                    <a:p>
                      <a:pPr marL="45085">
                        <a:lnSpc>
                          <a:spcPct val="86000"/>
                        </a:lnSpc>
                        <a:spcBef>
                          <a:spcPts val="5"/>
                        </a:spcBef>
                        <a:spcAft>
                          <a:spcPts val="0"/>
                        </a:spcAft>
                      </a:pPr>
                      <a:r>
                        <a:rPr lang="en-US" sz="1600" spc="-10">
                          <a:effectLst/>
                        </a:rPr>
                        <a:t>Research </a:t>
                      </a:r>
                      <a:r>
                        <a:rPr lang="en-US" sz="1600" spc="-25">
                          <a:effectLst/>
                        </a:rPr>
                        <a:t>Approach</a:t>
                      </a:r>
                      <a:endParaRPr lang="en-US" sz="1600">
                        <a:effectLst/>
                        <a:latin typeface="Arial MT"/>
                        <a:ea typeface="Arial MT"/>
                        <a:cs typeface="Arial MT"/>
                      </a:endParaRPr>
                    </a:p>
                  </a:txBody>
                  <a:tcPr marL="0" marR="0" marT="0" marB="0"/>
                </a:tc>
                <a:tc>
                  <a:txBody>
                    <a:bodyPr/>
                    <a:lstStyle/>
                    <a:p>
                      <a:pPr marL="45085">
                        <a:spcBef>
                          <a:spcPts val="30"/>
                        </a:spcBef>
                        <a:spcAft>
                          <a:spcPts val="0"/>
                        </a:spcAft>
                      </a:pPr>
                      <a:r>
                        <a:rPr lang="en-US" sz="1600" dirty="0">
                          <a:effectLst/>
                        </a:rPr>
                        <a:t> </a:t>
                      </a:r>
                    </a:p>
                    <a:p>
                      <a:pPr marL="45085">
                        <a:lnSpc>
                          <a:spcPct val="86000"/>
                        </a:lnSpc>
                        <a:spcBef>
                          <a:spcPts val="5"/>
                        </a:spcBef>
                        <a:spcAft>
                          <a:spcPts val="0"/>
                        </a:spcAft>
                      </a:pPr>
                      <a:r>
                        <a:rPr lang="en-US" sz="1600" dirty="0">
                          <a:effectLst/>
                        </a:rPr>
                        <a:t>We will</a:t>
                      </a:r>
                      <a:r>
                        <a:rPr lang="en-US" sz="1600" spc="-10" dirty="0">
                          <a:effectLst/>
                        </a:rPr>
                        <a:t> </a:t>
                      </a:r>
                      <a:r>
                        <a:rPr lang="en-US" sz="1600" dirty="0">
                          <a:effectLst/>
                        </a:rPr>
                        <a:t>use the term</a:t>
                      </a:r>
                      <a:r>
                        <a:rPr lang="en-US" sz="1600" spc="-25" dirty="0">
                          <a:effectLst/>
                        </a:rPr>
                        <a:t> </a:t>
                      </a:r>
                      <a:r>
                        <a:rPr lang="en-US" sz="1600" dirty="0">
                          <a:effectLst/>
                        </a:rPr>
                        <a:t>research</a:t>
                      </a:r>
                      <a:r>
                        <a:rPr lang="en-US" sz="1600" spc="-45" dirty="0">
                          <a:effectLst/>
                        </a:rPr>
                        <a:t> </a:t>
                      </a:r>
                      <a:r>
                        <a:rPr lang="en-US" sz="1600" dirty="0">
                          <a:effectLst/>
                        </a:rPr>
                        <a:t>approach</a:t>
                      </a:r>
                      <a:r>
                        <a:rPr lang="en-US" sz="1600" spc="-45" dirty="0">
                          <a:effectLst/>
                        </a:rPr>
                        <a:t> </a:t>
                      </a:r>
                      <a:r>
                        <a:rPr lang="en-US" sz="1600" dirty="0">
                          <a:effectLst/>
                        </a:rPr>
                        <a:t>synonymously with</a:t>
                      </a:r>
                      <a:r>
                        <a:rPr lang="en-US" sz="1600" spc="-45" dirty="0">
                          <a:effectLst/>
                        </a:rPr>
                        <a:t> </a:t>
                      </a:r>
                      <a:r>
                        <a:rPr lang="en-US" sz="1600" dirty="0">
                          <a:effectLst/>
                        </a:rPr>
                        <a:t>research</a:t>
                      </a:r>
                      <a:r>
                        <a:rPr lang="en-US" sz="1600" spc="-45" dirty="0">
                          <a:effectLst/>
                        </a:rPr>
                        <a:t> </a:t>
                      </a:r>
                      <a:r>
                        <a:rPr lang="en-US" sz="1600" dirty="0">
                          <a:effectLst/>
                        </a:rPr>
                        <a:t>methodology. This</a:t>
                      </a:r>
                      <a:r>
                        <a:rPr lang="en-US" sz="1600" spc="-35" dirty="0">
                          <a:effectLst/>
                        </a:rPr>
                        <a:t> </a:t>
                      </a:r>
                      <a:r>
                        <a:rPr lang="en-US" sz="1600" dirty="0">
                          <a:effectLst/>
                        </a:rPr>
                        <a:t>term</a:t>
                      </a:r>
                      <a:r>
                        <a:rPr lang="en-US" sz="1600" spc="-60" dirty="0">
                          <a:effectLst/>
                        </a:rPr>
                        <a:t> </a:t>
                      </a:r>
                      <a:r>
                        <a:rPr lang="en-US" sz="1600" dirty="0">
                          <a:effectLst/>
                        </a:rPr>
                        <a:t>represents</a:t>
                      </a:r>
                      <a:r>
                        <a:rPr lang="en-US" sz="1600" spc="-30" dirty="0">
                          <a:effectLst/>
                        </a:rPr>
                        <a:t> </a:t>
                      </a:r>
                      <a:r>
                        <a:rPr lang="en-US" sz="1600" dirty="0">
                          <a:effectLst/>
                        </a:rPr>
                        <a:t>different</a:t>
                      </a:r>
                      <a:r>
                        <a:rPr lang="en-US" sz="1600" spc="-10" dirty="0">
                          <a:effectLst/>
                        </a:rPr>
                        <a:t> </a:t>
                      </a:r>
                      <a:r>
                        <a:rPr lang="en-US" sz="1600" dirty="0">
                          <a:effectLst/>
                        </a:rPr>
                        <a:t>types</a:t>
                      </a:r>
                      <a:r>
                        <a:rPr lang="en-US" sz="1600" spc="-30" dirty="0">
                          <a:effectLst/>
                        </a:rPr>
                        <a:t> </a:t>
                      </a:r>
                      <a:r>
                        <a:rPr lang="en-US" sz="1600" dirty="0">
                          <a:effectLst/>
                        </a:rPr>
                        <a:t>of</a:t>
                      </a:r>
                      <a:r>
                        <a:rPr lang="en-US" sz="1600" spc="-10" dirty="0">
                          <a:effectLst/>
                        </a:rPr>
                        <a:t> </a:t>
                      </a:r>
                      <a:r>
                        <a:rPr lang="en-US" sz="1600" dirty="0">
                          <a:effectLst/>
                        </a:rPr>
                        <a:t>research</a:t>
                      </a:r>
                      <a:r>
                        <a:rPr lang="en-US" sz="1600" spc="-70" dirty="0">
                          <a:effectLst/>
                        </a:rPr>
                        <a:t> </a:t>
                      </a:r>
                      <a:r>
                        <a:rPr lang="en-US" sz="1600" dirty="0">
                          <a:effectLst/>
                        </a:rPr>
                        <a:t>to</a:t>
                      </a:r>
                      <a:r>
                        <a:rPr lang="en-US" sz="1600" spc="-35" dirty="0">
                          <a:effectLst/>
                        </a:rPr>
                        <a:t> </a:t>
                      </a:r>
                      <a:r>
                        <a:rPr lang="en-US" sz="1600" dirty="0">
                          <a:effectLst/>
                        </a:rPr>
                        <a:t>have</a:t>
                      </a:r>
                      <a:r>
                        <a:rPr lang="en-US" sz="1600" spc="-35" dirty="0">
                          <a:effectLst/>
                        </a:rPr>
                        <a:t> </a:t>
                      </a:r>
                      <a:r>
                        <a:rPr lang="en-US" sz="1600" dirty="0">
                          <a:effectLst/>
                        </a:rPr>
                        <a:t>historically</a:t>
                      </a:r>
                      <a:r>
                        <a:rPr lang="en-US" sz="1600" spc="-30" dirty="0">
                          <a:effectLst/>
                        </a:rPr>
                        <a:t> </a:t>
                      </a:r>
                      <a:r>
                        <a:rPr lang="en-US" sz="1600" dirty="0">
                          <a:effectLst/>
                        </a:rPr>
                        <a:t>emerged.</a:t>
                      </a:r>
                      <a:r>
                        <a:rPr lang="en-US" sz="1600" spc="-10" dirty="0">
                          <a:effectLst/>
                        </a:rPr>
                        <a:t> </a:t>
                      </a:r>
                      <a:r>
                        <a:rPr lang="en-US" sz="1600" dirty="0">
                          <a:effectLst/>
                        </a:rPr>
                        <a:t>In</a:t>
                      </a:r>
                      <a:r>
                        <a:rPr lang="en-US" sz="1600" spc="-70" dirty="0">
                          <a:effectLst/>
                        </a:rPr>
                        <a:t> </a:t>
                      </a:r>
                      <a:r>
                        <a:rPr lang="en-US" sz="1600" dirty="0">
                          <a:effectLst/>
                        </a:rPr>
                        <a:t>this chapter, we will</a:t>
                      </a:r>
                      <a:r>
                        <a:rPr lang="en-US" sz="1600" spc="-10" dirty="0">
                          <a:effectLst/>
                        </a:rPr>
                        <a:t> </a:t>
                      </a:r>
                      <a:r>
                        <a:rPr lang="en-US" sz="1600" dirty="0">
                          <a:effectLst/>
                        </a:rPr>
                        <a:t>present three broad methodologies: quantitative, qualitative, and mixed methods.</a:t>
                      </a:r>
                      <a:endParaRPr lang="en-US" sz="1600" dirty="0">
                        <a:effectLst/>
                        <a:latin typeface="Arial MT"/>
                        <a:ea typeface="Arial MT"/>
                        <a:cs typeface="Arial MT"/>
                      </a:endParaRPr>
                    </a:p>
                  </a:txBody>
                  <a:tcPr marL="0" marR="0" marT="0" marB="0"/>
                </a:tc>
                <a:extLst>
                  <a:ext uri="{0D108BD9-81ED-4DB2-BD59-A6C34878D82A}">
                    <a16:rowId xmlns:a16="http://schemas.microsoft.com/office/drawing/2014/main" val="335738806"/>
                  </a:ext>
                </a:extLst>
              </a:tr>
              <a:tr h="1164269">
                <a:tc>
                  <a:txBody>
                    <a:bodyPr/>
                    <a:lstStyle/>
                    <a:p>
                      <a:pPr marL="45085">
                        <a:spcBef>
                          <a:spcPts val="30"/>
                        </a:spcBef>
                        <a:spcAft>
                          <a:spcPts val="0"/>
                        </a:spcAft>
                      </a:pPr>
                      <a:r>
                        <a:rPr lang="en-US" sz="1600">
                          <a:effectLst/>
                        </a:rPr>
                        <a:t> </a:t>
                      </a:r>
                    </a:p>
                    <a:p>
                      <a:pPr marL="45085" marR="269240">
                        <a:lnSpc>
                          <a:spcPct val="86000"/>
                        </a:lnSpc>
                        <a:spcBef>
                          <a:spcPts val="5"/>
                        </a:spcBef>
                        <a:spcAft>
                          <a:spcPts val="0"/>
                        </a:spcAft>
                      </a:pPr>
                      <a:r>
                        <a:rPr lang="en-US" sz="1600" spc="-10">
                          <a:effectLst/>
                        </a:rPr>
                        <a:t>Research Design</a:t>
                      </a:r>
                      <a:endParaRPr lang="en-US" sz="1600">
                        <a:effectLst/>
                        <a:latin typeface="Arial MT"/>
                        <a:ea typeface="Arial MT"/>
                        <a:cs typeface="Arial MT"/>
                      </a:endParaRPr>
                    </a:p>
                  </a:txBody>
                  <a:tcPr marL="0" marR="0" marT="0" marB="0"/>
                </a:tc>
                <a:tc>
                  <a:txBody>
                    <a:bodyPr/>
                    <a:lstStyle/>
                    <a:p>
                      <a:pPr marL="45085">
                        <a:spcBef>
                          <a:spcPts val="30"/>
                        </a:spcBef>
                        <a:spcAft>
                          <a:spcPts val="0"/>
                        </a:spcAft>
                      </a:pPr>
                      <a:r>
                        <a:rPr lang="en-US" sz="1600" dirty="0">
                          <a:effectLst/>
                        </a:rPr>
                        <a:t> </a:t>
                      </a:r>
                    </a:p>
                    <a:p>
                      <a:pPr marL="45085" marR="52070">
                        <a:lnSpc>
                          <a:spcPct val="86000"/>
                        </a:lnSpc>
                        <a:spcBef>
                          <a:spcPts val="5"/>
                        </a:spcBef>
                        <a:spcAft>
                          <a:spcPts val="0"/>
                        </a:spcAft>
                      </a:pPr>
                      <a:r>
                        <a:rPr lang="en-US" sz="1600" dirty="0">
                          <a:effectLst/>
                        </a:rPr>
                        <a:t>We</a:t>
                      </a:r>
                      <a:r>
                        <a:rPr lang="en-US" sz="1600" spc="-15" dirty="0">
                          <a:effectLst/>
                        </a:rPr>
                        <a:t> </a:t>
                      </a:r>
                      <a:r>
                        <a:rPr lang="en-US" sz="1600" dirty="0">
                          <a:effectLst/>
                        </a:rPr>
                        <a:t>use</a:t>
                      </a:r>
                      <a:r>
                        <a:rPr lang="en-US" sz="1600" spc="-15" dirty="0">
                          <a:effectLst/>
                        </a:rPr>
                        <a:t> </a:t>
                      </a:r>
                      <a:r>
                        <a:rPr lang="en-US" sz="1600" dirty="0">
                          <a:effectLst/>
                        </a:rPr>
                        <a:t>the</a:t>
                      </a:r>
                      <a:r>
                        <a:rPr lang="en-US" sz="1600" spc="-15" dirty="0">
                          <a:effectLst/>
                        </a:rPr>
                        <a:t> </a:t>
                      </a:r>
                      <a:r>
                        <a:rPr lang="en-US" sz="1600" dirty="0">
                          <a:effectLst/>
                        </a:rPr>
                        <a:t>term</a:t>
                      </a:r>
                      <a:r>
                        <a:rPr lang="en-US" sz="1600" spc="-40" dirty="0">
                          <a:effectLst/>
                        </a:rPr>
                        <a:t> </a:t>
                      </a:r>
                      <a:r>
                        <a:rPr lang="en-US" sz="1600" dirty="0">
                          <a:effectLst/>
                        </a:rPr>
                        <a:t>research</a:t>
                      </a:r>
                      <a:r>
                        <a:rPr lang="en-US" sz="1600" spc="-60" dirty="0">
                          <a:effectLst/>
                        </a:rPr>
                        <a:t> </a:t>
                      </a:r>
                      <a:r>
                        <a:rPr lang="en-US" sz="1600" dirty="0">
                          <a:effectLst/>
                        </a:rPr>
                        <a:t>design</a:t>
                      </a:r>
                      <a:r>
                        <a:rPr lang="en-US" sz="1600" spc="-60" dirty="0">
                          <a:effectLst/>
                        </a:rPr>
                        <a:t> </a:t>
                      </a:r>
                      <a:r>
                        <a:rPr lang="en-US" sz="1600" dirty="0">
                          <a:effectLst/>
                        </a:rPr>
                        <a:t>to</a:t>
                      </a:r>
                      <a:r>
                        <a:rPr lang="en-US" sz="1600" spc="-15" dirty="0">
                          <a:effectLst/>
                        </a:rPr>
                        <a:t> </a:t>
                      </a:r>
                      <a:r>
                        <a:rPr lang="en-US" sz="1600" dirty="0">
                          <a:effectLst/>
                        </a:rPr>
                        <a:t>mean</a:t>
                      </a:r>
                      <a:r>
                        <a:rPr lang="en-US" sz="1600" spc="-60" dirty="0">
                          <a:effectLst/>
                        </a:rPr>
                        <a:t> </a:t>
                      </a:r>
                      <a:r>
                        <a:rPr lang="en-US" sz="1600" dirty="0">
                          <a:effectLst/>
                        </a:rPr>
                        <a:t>the</a:t>
                      </a:r>
                      <a:r>
                        <a:rPr lang="en-US" sz="1600" spc="-15" dirty="0">
                          <a:effectLst/>
                        </a:rPr>
                        <a:t> </a:t>
                      </a:r>
                      <a:r>
                        <a:rPr lang="en-US" sz="1600" dirty="0">
                          <a:effectLst/>
                        </a:rPr>
                        <a:t>ways</a:t>
                      </a:r>
                      <a:r>
                        <a:rPr lang="en-US" sz="1600" spc="-10" dirty="0">
                          <a:effectLst/>
                        </a:rPr>
                        <a:t> </a:t>
                      </a:r>
                      <a:r>
                        <a:rPr lang="en-US" sz="1600" dirty="0">
                          <a:effectLst/>
                        </a:rPr>
                        <a:t>of conducting</a:t>
                      </a:r>
                      <a:r>
                        <a:rPr lang="en-US" sz="1600" spc="-15" dirty="0">
                          <a:effectLst/>
                        </a:rPr>
                        <a:t> </a:t>
                      </a:r>
                      <a:r>
                        <a:rPr lang="en-US" sz="1600" dirty="0">
                          <a:effectLst/>
                        </a:rPr>
                        <a:t>research</a:t>
                      </a:r>
                      <a:r>
                        <a:rPr lang="en-US" sz="1600" spc="-60" dirty="0">
                          <a:effectLst/>
                        </a:rPr>
                        <a:t> </a:t>
                      </a:r>
                      <a:r>
                        <a:rPr lang="en-US" sz="1600" dirty="0">
                          <a:effectLst/>
                        </a:rPr>
                        <a:t>within</a:t>
                      </a:r>
                      <a:r>
                        <a:rPr lang="en-US" sz="1600" spc="-60" dirty="0">
                          <a:effectLst/>
                        </a:rPr>
                        <a:t> </a:t>
                      </a:r>
                      <a:r>
                        <a:rPr lang="en-US" sz="1600" dirty="0">
                          <a:effectLst/>
                        </a:rPr>
                        <a:t>a broad methodology. Thus, as seen</a:t>
                      </a:r>
                      <a:r>
                        <a:rPr lang="en-US" sz="1600" spc="-40" dirty="0">
                          <a:effectLst/>
                        </a:rPr>
                        <a:t> </a:t>
                      </a:r>
                      <a:r>
                        <a:rPr lang="en-US" sz="1600" dirty="0">
                          <a:effectLst/>
                        </a:rPr>
                        <a:t>in</a:t>
                      </a:r>
                      <a:r>
                        <a:rPr lang="en-US" sz="1600" spc="-40" dirty="0">
                          <a:effectLst/>
                        </a:rPr>
                        <a:t> </a:t>
                      </a:r>
                      <a:r>
                        <a:rPr lang="en-US" sz="1600" dirty="0">
                          <a:effectLst/>
                        </a:rPr>
                        <a:t>this chapter, broad methodologies can</a:t>
                      </a:r>
                      <a:r>
                        <a:rPr lang="en-US" sz="1600" spc="-40" dirty="0">
                          <a:effectLst/>
                        </a:rPr>
                        <a:t> </a:t>
                      </a:r>
                      <a:r>
                        <a:rPr lang="en-US" sz="1600" dirty="0">
                          <a:effectLst/>
                        </a:rPr>
                        <a:t>be subdivided</a:t>
                      </a:r>
                      <a:r>
                        <a:rPr lang="en-US" sz="1600" spc="-70" dirty="0">
                          <a:effectLst/>
                        </a:rPr>
                        <a:t> </a:t>
                      </a:r>
                      <a:r>
                        <a:rPr lang="en-US" sz="1600" dirty="0">
                          <a:effectLst/>
                        </a:rPr>
                        <a:t>into</a:t>
                      </a:r>
                      <a:r>
                        <a:rPr lang="en-US" sz="1600" spc="-70" dirty="0">
                          <a:effectLst/>
                        </a:rPr>
                        <a:t> </a:t>
                      </a:r>
                      <a:r>
                        <a:rPr lang="en-US" sz="1600" dirty="0">
                          <a:effectLst/>
                        </a:rPr>
                        <a:t>different</a:t>
                      </a:r>
                      <a:r>
                        <a:rPr lang="en-US" sz="1600" spc="-40" dirty="0">
                          <a:effectLst/>
                        </a:rPr>
                        <a:t> </a:t>
                      </a:r>
                      <a:r>
                        <a:rPr lang="en-US" sz="1600" dirty="0">
                          <a:effectLst/>
                        </a:rPr>
                        <a:t>types</a:t>
                      </a:r>
                      <a:r>
                        <a:rPr lang="en-US" sz="1600" spc="-45" dirty="0">
                          <a:effectLst/>
                        </a:rPr>
                        <a:t> </a:t>
                      </a:r>
                      <a:r>
                        <a:rPr lang="en-US" sz="1600" dirty="0">
                          <a:effectLst/>
                        </a:rPr>
                        <a:t>of</a:t>
                      </a:r>
                      <a:r>
                        <a:rPr lang="en-US" sz="1600" spc="-30" dirty="0">
                          <a:effectLst/>
                        </a:rPr>
                        <a:t> </a:t>
                      </a:r>
                      <a:r>
                        <a:rPr lang="en-US" sz="1600" dirty="0">
                          <a:effectLst/>
                        </a:rPr>
                        <a:t>designs.</a:t>
                      </a:r>
                      <a:r>
                        <a:rPr lang="en-US" sz="1600" spc="-30" dirty="0">
                          <a:effectLst/>
                        </a:rPr>
                        <a:t> </a:t>
                      </a:r>
                      <a:r>
                        <a:rPr lang="en-US" sz="1600" dirty="0">
                          <a:effectLst/>
                        </a:rPr>
                        <a:t>Each</a:t>
                      </a:r>
                      <a:r>
                        <a:rPr lang="en-US" sz="1600" spc="-70" dirty="0">
                          <a:effectLst/>
                        </a:rPr>
                        <a:t> </a:t>
                      </a:r>
                      <a:r>
                        <a:rPr lang="en-US" sz="1600" dirty="0">
                          <a:effectLst/>
                        </a:rPr>
                        <a:t>design</a:t>
                      </a:r>
                      <a:r>
                        <a:rPr lang="en-US" sz="1600" spc="-70" dirty="0">
                          <a:effectLst/>
                        </a:rPr>
                        <a:t> </a:t>
                      </a:r>
                      <a:r>
                        <a:rPr lang="en-US" sz="1600" dirty="0">
                          <a:effectLst/>
                        </a:rPr>
                        <a:t>has</a:t>
                      </a:r>
                      <a:r>
                        <a:rPr lang="en-US" sz="1600" spc="-45" dirty="0">
                          <a:effectLst/>
                        </a:rPr>
                        <a:t> </a:t>
                      </a:r>
                      <a:r>
                        <a:rPr lang="en-US" sz="1600" dirty="0">
                          <a:effectLst/>
                        </a:rPr>
                        <a:t>its</a:t>
                      </a:r>
                      <a:r>
                        <a:rPr lang="en-US" sz="1600" spc="-45" dirty="0">
                          <a:effectLst/>
                        </a:rPr>
                        <a:t> </a:t>
                      </a:r>
                      <a:r>
                        <a:rPr lang="en-US" sz="1600" dirty="0">
                          <a:effectLst/>
                        </a:rPr>
                        <a:t>own</a:t>
                      </a:r>
                      <a:r>
                        <a:rPr lang="en-US" sz="1600" spc="-70" dirty="0">
                          <a:effectLst/>
                        </a:rPr>
                        <a:t> </a:t>
                      </a:r>
                      <a:r>
                        <a:rPr lang="en-US" sz="1600" dirty="0">
                          <a:effectLst/>
                        </a:rPr>
                        <a:t>procedures</a:t>
                      </a:r>
                      <a:r>
                        <a:rPr lang="en-US" sz="1600" spc="-45" dirty="0">
                          <a:effectLst/>
                        </a:rPr>
                        <a:t> </a:t>
                      </a:r>
                      <a:r>
                        <a:rPr lang="en-US" sz="1600" dirty="0">
                          <a:effectLst/>
                        </a:rPr>
                        <a:t>used in conducting a study.</a:t>
                      </a:r>
                      <a:endParaRPr lang="en-US" sz="1600" dirty="0">
                        <a:effectLst/>
                        <a:latin typeface="Arial MT"/>
                        <a:ea typeface="Arial MT"/>
                        <a:cs typeface="Arial MT"/>
                      </a:endParaRPr>
                    </a:p>
                  </a:txBody>
                  <a:tcPr marL="0" marR="0" marT="0" marB="0"/>
                </a:tc>
                <a:extLst>
                  <a:ext uri="{0D108BD9-81ED-4DB2-BD59-A6C34878D82A}">
                    <a16:rowId xmlns:a16="http://schemas.microsoft.com/office/drawing/2014/main" val="3011461207"/>
                  </a:ext>
                </a:extLst>
              </a:tr>
              <a:tr h="800914">
                <a:tc>
                  <a:txBody>
                    <a:bodyPr/>
                    <a:lstStyle/>
                    <a:p>
                      <a:pPr marL="45085">
                        <a:spcBef>
                          <a:spcPts val="30"/>
                        </a:spcBef>
                        <a:spcAft>
                          <a:spcPts val="0"/>
                        </a:spcAft>
                      </a:pPr>
                      <a:r>
                        <a:rPr lang="en-US" sz="1600">
                          <a:effectLst/>
                        </a:rPr>
                        <a:t> </a:t>
                      </a:r>
                    </a:p>
                    <a:p>
                      <a:pPr marL="45085" marR="269240">
                        <a:lnSpc>
                          <a:spcPct val="86000"/>
                        </a:lnSpc>
                        <a:spcBef>
                          <a:spcPts val="5"/>
                        </a:spcBef>
                        <a:spcAft>
                          <a:spcPts val="0"/>
                        </a:spcAft>
                      </a:pPr>
                      <a:r>
                        <a:rPr lang="en-US" sz="1600" spc="-10">
                          <a:effectLst/>
                        </a:rPr>
                        <a:t>Research Methods</a:t>
                      </a:r>
                      <a:endParaRPr lang="en-US" sz="1600">
                        <a:effectLst/>
                        <a:latin typeface="Arial MT"/>
                        <a:ea typeface="Arial MT"/>
                        <a:cs typeface="Arial MT"/>
                      </a:endParaRPr>
                    </a:p>
                  </a:txBody>
                  <a:tcPr marL="0" marR="0" marT="0" marB="0"/>
                </a:tc>
                <a:tc>
                  <a:txBody>
                    <a:bodyPr/>
                    <a:lstStyle/>
                    <a:p>
                      <a:pPr marL="45085">
                        <a:spcBef>
                          <a:spcPts val="30"/>
                        </a:spcBef>
                        <a:spcAft>
                          <a:spcPts val="0"/>
                        </a:spcAft>
                      </a:pPr>
                      <a:r>
                        <a:rPr lang="en-US" sz="1600" dirty="0">
                          <a:effectLst/>
                        </a:rPr>
                        <a:t> </a:t>
                      </a:r>
                    </a:p>
                    <a:p>
                      <a:pPr marL="45085">
                        <a:lnSpc>
                          <a:spcPct val="86000"/>
                        </a:lnSpc>
                        <a:spcBef>
                          <a:spcPts val="5"/>
                        </a:spcBef>
                        <a:spcAft>
                          <a:spcPts val="0"/>
                        </a:spcAft>
                      </a:pPr>
                      <a:r>
                        <a:rPr lang="en-US" sz="1600" dirty="0">
                          <a:effectLst/>
                        </a:rPr>
                        <a:t>Within</a:t>
                      </a:r>
                      <a:r>
                        <a:rPr lang="en-US" sz="1600" spc="-70" dirty="0">
                          <a:effectLst/>
                        </a:rPr>
                        <a:t> </a:t>
                      </a:r>
                      <a:r>
                        <a:rPr lang="en-US" sz="1600" dirty="0">
                          <a:effectLst/>
                        </a:rPr>
                        <a:t>a</a:t>
                      </a:r>
                      <a:r>
                        <a:rPr lang="en-US" sz="1600" spc="-70" dirty="0">
                          <a:effectLst/>
                        </a:rPr>
                        <a:t> </a:t>
                      </a:r>
                      <a:r>
                        <a:rPr lang="en-US" sz="1600" dirty="0">
                          <a:effectLst/>
                        </a:rPr>
                        <a:t>particular</a:t>
                      </a:r>
                      <a:r>
                        <a:rPr lang="en-US" sz="1600" spc="-35" dirty="0">
                          <a:effectLst/>
                        </a:rPr>
                        <a:t> </a:t>
                      </a:r>
                      <a:r>
                        <a:rPr lang="en-US" sz="1600" dirty="0">
                          <a:effectLst/>
                        </a:rPr>
                        <a:t>design,</a:t>
                      </a:r>
                      <a:r>
                        <a:rPr lang="en-US" sz="1600" spc="-30" dirty="0">
                          <a:effectLst/>
                        </a:rPr>
                        <a:t> </a:t>
                      </a:r>
                      <a:r>
                        <a:rPr lang="en-US" sz="1600" dirty="0">
                          <a:effectLst/>
                        </a:rPr>
                        <a:t>the</a:t>
                      </a:r>
                      <a:r>
                        <a:rPr lang="en-US" sz="1600" spc="-50" dirty="0">
                          <a:effectLst/>
                        </a:rPr>
                        <a:t> </a:t>
                      </a:r>
                      <a:r>
                        <a:rPr lang="en-US" sz="1600" dirty="0">
                          <a:effectLst/>
                        </a:rPr>
                        <a:t>researcher</a:t>
                      </a:r>
                      <a:r>
                        <a:rPr lang="en-US" sz="1600" spc="-35" dirty="0">
                          <a:effectLst/>
                        </a:rPr>
                        <a:t> </a:t>
                      </a:r>
                      <a:r>
                        <a:rPr lang="en-US" sz="1600" dirty="0">
                          <a:effectLst/>
                        </a:rPr>
                        <a:t>gathers</a:t>
                      </a:r>
                      <a:r>
                        <a:rPr lang="en-US" sz="1600" spc="-45" dirty="0">
                          <a:effectLst/>
                        </a:rPr>
                        <a:t> </a:t>
                      </a:r>
                      <a:r>
                        <a:rPr lang="en-US" sz="1600" dirty="0">
                          <a:effectLst/>
                        </a:rPr>
                        <a:t>data,</a:t>
                      </a:r>
                      <a:r>
                        <a:rPr lang="en-US" sz="1600" spc="-30" dirty="0">
                          <a:effectLst/>
                        </a:rPr>
                        <a:t> </a:t>
                      </a:r>
                      <a:r>
                        <a:rPr lang="en-US" sz="1600" dirty="0">
                          <a:effectLst/>
                        </a:rPr>
                        <a:t>analyzes</a:t>
                      </a:r>
                      <a:r>
                        <a:rPr lang="en-US" sz="1600" spc="-45" dirty="0">
                          <a:effectLst/>
                        </a:rPr>
                        <a:t> </a:t>
                      </a:r>
                      <a:r>
                        <a:rPr lang="en-US" sz="1600" dirty="0">
                          <a:effectLst/>
                        </a:rPr>
                        <a:t>it,</a:t>
                      </a:r>
                      <a:r>
                        <a:rPr lang="en-US" sz="1600" spc="-30" dirty="0">
                          <a:effectLst/>
                        </a:rPr>
                        <a:t> </a:t>
                      </a:r>
                      <a:r>
                        <a:rPr lang="en-US" sz="1600" dirty="0">
                          <a:effectLst/>
                        </a:rPr>
                        <a:t>and</a:t>
                      </a:r>
                      <a:r>
                        <a:rPr lang="en-US" sz="1600" spc="-50" dirty="0">
                          <a:effectLst/>
                        </a:rPr>
                        <a:t> </a:t>
                      </a:r>
                      <a:r>
                        <a:rPr lang="en-US" sz="1600" dirty="0">
                          <a:effectLst/>
                        </a:rPr>
                        <a:t>makes</a:t>
                      </a:r>
                      <a:r>
                        <a:rPr lang="en-US" sz="1600" spc="-45" dirty="0">
                          <a:effectLst/>
                        </a:rPr>
                        <a:t> </a:t>
                      </a:r>
                      <a:r>
                        <a:rPr lang="en-US" sz="1600" dirty="0">
                          <a:effectLst/>
                        </a:rPr>
                        <a:t>an interpretation</a:t>
                      </a:r>
                      <a:r>
                        <a:rPr lang="en-US" sz="1600" spc="-25" dirty="0">
                          <a:effectLst/>
                        </a:rPr>
                        <a:t> </a:t>
                      </a:r>
                      <a:r>
                        <a:rPr lang="en-US" sz="1600" dirty="0">
                          <a:effectLst/>
                        </a:rPr>
                        <a:t>of its meaning. These are the methods in</a:t>
                      </a:r>
                      <a:r>
                        <a:rPr lang="en-US" sz="1600" spc="-25" dirty="0">
                          <a:effectLst/>
                        </a:rPr>
                        <a:t> </a:t>
                      </a:r>
                      <a:r>
                        <a:rPr lang="en-US" sz="1600" dirty="0">
                          <a:effectLst/>
                        </a:rPr>
                        <a:t>a study.</a:t>
                      </a:r>
                      <a:endParaRPr lang="en-US" sz="1600" dirty="0">
                        <a:effectLst/>
                        <a:latin typeface="Arial MT"/>
                        <a:ea typeface="Arial MT"/>
                        <a:cs typeface="Arial MT"/>
                      </a:endParaRPr>
                    </a:p>
                  </a:txBody>
                  <a:tcPr marL="0" marR="0" marT="0" marB="0"/>
                </a:tc>
                <a:extLst>
                  <a:ext uri="{0D108BD9-81ED-4DB2-BD59-A6C34878D82A}">
                    <a16:rowId xmlns:a16="http://schemas.microsoft.com/office/drawing/2014/main" val="2636687083"/>
                  </a:ext>
                </a:extLst>
              </a:tr>
            </a:tbl>
          </a:graphicData>
        </a:graphic>
      </p:graphicFrame>
      <p:pic>
        <p:nvPicPr>
          <p:cNvPr id="3" name="Recorded Sound">
            <a:hlinkClick r:id="" action="ppaction://media"/>
            <a:extLst>
              <a:ext uri="{FF2B5EF4-FFF2-40B4-BE49-F238E27FC236}">
                <a16:creationId xmlns:a16="http://schemas.microsoft.com/office/drawing/2014/main" id="{5E92C2F7-F794-6A57-1884-9CF5D36399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79677786"/>
      </p:ext>
    </p:extLst>
  </p:cSld>
  <p:clrMapOvr>
    <a:masterClrMapping/>
  </p:clrMapOvr>
  <mc:AlternateContent xmlns:mc="http://schemas.openxmlformats.org/markup-compatibility/2006" xmlns:p14="http://schemas.microsoft.com/office/powerpoint/2010/main">
    <mc:Choice Requires="p14">
      <p:transition spd="slow" p14:dur="2000" advTm="881977"/>
    </mc:Choice>
    <mc:Fallback xmlns="">
      <p:transition spd="slow" advTm="88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C3449-67D1-7C35-D6FB-AC6D8B1D2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ED96A-5FAD-B239-D3AA-B72E7498F8C2}"/>
              </a:ext>
            </a:extLst>
          </p:cNvPr>
          <p:cNvSpPr>
            <a:spLocks noGrp="1"/>
          </p:cNvSpPr>
          <p:nvPr>
            <p:ph type="title"/>
          </p:nvPr>
        </p:nvSpPr>
        <p:spPr>
          <a:xfrm>
            <a:off x="152400" y="76200"/>
            <a:ext cx="8991600" cy="1219200"/>
          </a:xfrm>
        </p:spPr>
        <p:txBody>
          <a:bodyPr>
            <a:normAutofit/>
          </a:bodyPr>
          <a:lstStyle/>
          <a:p>
            <a:r>
              <a:rPr lang="en-US" sz="3000" b="1" dirty="0"/>
              <a:t>Four Widely Discussed Philosophical Worldviews</a:t>
            </a:r>
          </a:p>
        </p:txBody>
      </p:sp>
      <p:sp>
        <p:nvSpPr>
          <p:cNvPr id="3" name="Content Placeholder 2">
            <a:extLst>
              <a:ext uri="{FF2B5EF4-FFF2-40B4-BE49-F238E27FC236}">
                <a16:creationId xmlns:a16="http://schemas.microsoft.com/office/drawing/2014/main" id="{FB6ED3DC-4821-3DC0-6358-0383C7B03E1D}"/>
              </a:ext>
            </a:extLst>
          </p:cNvPr>
          <p:cNvSpPr>
            <a:spLocks noGrp="1"/>
          </p:cNvSpPr>
          <p:nvPr>
            <p:ph sz="quarter" idx="1"/>
          </p:nvPr>
        </p:nvSpPr>
        <p:spPr/>
        <p:txBody>
          <a:bodyPr>
            <a:normAutofit/>
          </a:bodyPr>
          <a:lstStyle/>
          <a:p>
            <a:pPr lvl="0"/>
            <a:r>
              <a:rPr lang="en-US" dirty="0" err="1"/>
              <a:t>Postpositivism</a:t>
            </a:r>
            <a:endParaRPr lang="en-US" dirty="0"/>
          </a:p>
          <a:p>
            <a:pPr lvl="0"/>
            <a:r>
              <a:rPr lang="en-US" dirty="0"/>
              <a:t>Constructivism</a:t>
            </a:r>
          </a:p>
          <a:p>
            <a:pPr lvl="0"/>
            <a:r>
              <a:rPr lang="en-US" dirty="0"/>
              <a:t>Transformative</a:t>
            </a:r>
          </a:p>
          <a:p>
            <a:pPr lvl="0"/>
            <a:r>
              <a:rPr lang="en-US" dirty="0"/>
              <a:t>Pragmatism</a:t>
            </a:r>
          </a:p>
          <a:p>
            <a:endParaRPr lang="fa-IR" dirty="0"/>
          </a:p>
        </p:txBody>
      </p:sp>
      <p:pic>
        <p:nvPicPr>
          <p:cNvPr id="5" name="Recorded Sound">
            <a:hlinkClick r:id="" action="ppaction://media"/>
            <a:extLst>
              <a:ext uri="{FF2B5EF4-FFF2-40B4-BE49-F238E27FC236}">
                <a16:creationId xmlns:a16="http://schemas.microsoft.com/office/drawing/2014/main" id="{894A7C55-3123-F33C-4DFE-B2352C568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31443700"/>
      </p:ext>
    </p:extLst>
  </p:cSld>
  <p:clrMapOvr>
    <a:masterClrMapping/>
  </p:clrMapOvr>
  <mc:AlternateContent xmlns:mc="http://schemas.openxmlformats.org/markup-compatibility/2006" xmlns:p14="http://schemas.microsoft.com/office/powerpoint/2010/main">
    <mc:Choice Requires="p14">
      <p:transition spd="slow" p14:dur="2000" advTm="2061798"/>
    </mc:Choice>
    <mc:Fallback xmlns="">
      <p:transition spd="slow" advTm="206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1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The Postpositivist Worldview</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92500"/>
          </a:bodyPr>
          <a:lstStyle/>
          <a:p>
            <a:pPr lvl="0"/>
            <a:r>
              <a:rPr lang="en-US" b="1" dirty="0"/>
              <a:t>Traditional form of research:</a:t>
            </a:r>
            <a:r>
              <a:rPr lang="en-US" dirty="0"/>
              <a:t> More for quantitative research. </a:t>
            </a:r>
          </a:p>
          <a:p>
            <a:pPr lvl="0"/>
            <a:r>
              <a:rPr lang="en-US" dirty="0"/>
              <a:t>Also known as scientific method, empirical science. </a:t>
            </a:r>
          </a:p>
          <a:p>
            <a:pPr lvl="0"/>
            <a:r>
              <a:rPr lang="en-US" b="1" dirty="0"/>
              <a:t>Key Idea:</a:t>
            </a:r>
            <a:r>
              <a:rPr lang="en-US" dirty="0"/>
              <a:t> Challenges absolute truth of knowledge, recognizing uncertainty in studying human behavior. </a:t>
            </a:r>
          </a:p>
          <a:p>
            <a:pPr lvl="0"/>
            <a:r>
              <a:rPr lang="en-US" b="1" dirty="0"/>
              <a:t>Philosophy:</a:t>
            </a:r>
            <a:r>
              <a:rPr lang="en-US" dirty="0"/>
              <a:t> Deterministic (causes determine effects). </a:t>
            </a:r>
          </a:p>
          <a:p>
            <a:pPr lvl="0"/>
            <a:r>
              <a:rPr lang="en-US" b="1" dirty="0"/>
              <a:t>Approach:</a:t>
            </a:r>
            <a:r>
              <a:rPr lang="en-US" dirty="0"/>
              <a:t> Reductionistic (reducing ideas to testable sets), objective observation and measurement. </a:t>
            </a:r>
          </a:p>
          <a:p>
            <a:pPr lvl="0"/>
            <a:r>
              <a:rPr lang="en-US" b="1" dirty="0"/>
              <a:t>Theory:</a:t>
            </a:r>
            <a:r>
              <a:rPr lang="en-US" dirty="0"/>
              <a:t> Laws/theories govern the world and need to be tested, verified, and refined. </a:t>
            </a:r>
          </a:p>
          <a:p>
            <a:endParaRPr lang="fa-IR" dirty="0"/>
          </a:p>
        </p:txBody>
      </p:sp>
      <p:pic>
        <p:nvPicPr>
          <p:cNvPr id="5" name="Recorded Sound">
            <a:hlinkClick r:id="" action="ppaction://media"/>
            <a:extLst>
              <a:ext uri="{FF2B5EF4-FFF2-40B4-BE49-F238E27FC236}">
                <a16:creationId xmlns:a16="http://schemas.microsoft.com/office/drawing/2014/main" id="{C523C040-F09D-B6D0-430A-BD5F471D2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11989365"/>
      </p:ext>
    </p:extLst>
  </p:cSld>
  <p:clrMapOvr>
    <a:masterClrMapping/>
  </p:clrMapOvr>
  <mc:AlternateContent xmlns:mc="http://schemas.openxmlformats.org/markup-compatibility/2006" xmlns:p14="http://schemas.microsoft.com/office/powerpoint/2010/main">
    <mc:Choice Requires="p14">
      <p:transition spd="slow" p14:dur="2000" advTm="2155246"/>
    </mc:Choice>
    <mc:Fallback xmlns="">
      <p:transition spd="slow" advTm="2155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6E37-E259-407D-A166-11D6929B7654}"/>
              </a:ext>
            </a:extLst>
          </p:cNvPr>
          <p:cNvSpPr>
            <a:spLocks noGrp="1"/>
          </p:cNvSpPr>
          <p:nvPr>
            <p:ph type="title"/>
          </p:nvPr>
        </p:nvSpPr>
        <p:spPr/>
        <p:txBody>
          <a:bodyPr>
            <a:normAutofit/>
          </a:bodyPr>
          <a:lstStyle/>
          <a:p>
            <a:r>
              <a:rPr lang="en-US" b="1" dirty="0"/>
              <a:t>Postpositivist Assumptions</a:t>
            </a:r>
            <a:endParaRPr lang="fa-IR" dirty="0"/>
          </a:p>
        </p:txBody>
      </p:sp>
      <p:sp>
        <p:nvSpPr>
          <p:cNvPr id="3" name="Content Placeholder 2">
            <a:extLst>
              <a:ext uri="{FF2B5EF4-FFF2-40B4-BE49-F238E27FC236}">
                <a16:creationId xmlns:a16="http://schemas.microsoft.com/office/drawing/2014/main" id="{1A277198-6211-43B7-9643-61AFDAA965E3}"/>
              </a:ext>
            </a:extLst>
          </p:cNvPr>
          <p:cNvSpPr>
            <a:spLocks noGrp="1"/>
          </p:cNvSpPr>
          <p:nvPr>
            <p:ph sz="quarter" idx="1"/>
          </p:nvPr>
        </p:nvSpPr>
        <p:spPr/>
        <p:txBody>
          <a:bodyPr>
            <a:normAutofit fontScale="92500" lnSpcReduction="10000"/>
          </a:bodyPr>
          <a:lstStyle/>
          <a:p>
            <a:pPr lvl="0"/>
            <a:r>
              <a:rPr lang="en-US" dirty="0"/>
              <a:t>Knowledge is conjectural; absolute truth is never found. </a:t>
            </a:r>
          </a:p>
          <a:p>
            <a:pPr lvl="0"/>
            <a:r>
              <a:rPr lang="en-US" dirty="0"/>
              <a:t>Evidence is imperfect and fallible; hypotheses are not proven, but failure to reject is indicated. </a:t>
            </a:r>
          </a:p>
          <a:p>
            <a:pPr lvl="0"/>
            <a:r>
              <a:rPr lang="en-US" dirty="0"/>
              <a:t>Research makes claims, then refines or abandons them. </a:t>
            </a:r>
          </a:p>
          <a:p>
            <a:pPr lvl="0"/>
            <a:r>
              <a:rPr lang="en-US" dirty="0"/>
              <a:t>Data, evidence, and rational considerations shape knowledge. </a:t>
            </a:r>
          </a:p>
          <a:p>
            <a:pPr lvl="0"/>
            <a:r>
              <a:rPr lang="en-US" dirty="0"/>
              <a:t>Seeks to develop true statements explaining situations or causal relationships. </a:t>
            </a:r>
          </a:p>
          <a:p>
            <a:r>
              <a:rPr lang="en-US" dirty="0"/>
              <a:t>Objectivity is essential; methods and conclusions examined for bias (e.g., validity and reliability in quantitative research).</a:t>
            </a:r>
            <a:endParaRPr lang="fa-IR" dirty="0"/>
          </a:p>
        </p:txBody>
      </p:sp>
      <p:pic>
        <p:nvPicPr>
          <p:cNvPr id="5" name="Recorded Sound">
            <a:hlinkClick r:id="" action="ppaction://media"/>
            <a:extLst>
              <a:ext uri="{FF2B5EF4-FFF2-40B4-BE49-F238E27FC236}">
                <a16:creationId xmlns:a16="http://schemas.microsoft.com/office/drawing/2014/main" id="{03D4A43F-5F93-E989-567A-69F1C3B0EC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8011282"/>
      </p:ext>
    </p:extLst>
  </p:cSld>
  <p:clrMapOvr>
    <a:masterClrMapping/>
  </p:clrMapOvr>
  <mc:AlternateContent xmlns:mc="http://schemas.openxmlformats.org/markup-compatibility/2006" xmlns:p14="http://schemas.microsoft.com/office/powerpoint/2010/main">
    <mc:Choice Requires="p14">
      <p:transition spd="slow" p14:dur="2000" advTm="2258183"/>
    </mc:Choice>
    <mc:Fallback xmlns="">
      <p:transition spd="slow" advTm="225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805</TotalTime>
  <Words>3280</Words>
  <Application>Microsoft Office PowerPoint</Application>
  <PresentationFormat>On-screen Show (4:3)</PresentationFormat>
  <Paragraphs>288</Paragraphs>
  <Slides>30</Slides>
  <Notes>8</Notes>
  <HiddenSlides>0</HiddenSlides>
  <MMClips>28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Arial MT</vt:lpstr>
      <vt:lpstr>Calibri</vt:lpstr>
      <vt:lpstr>Georgia</vt:lpstr>
      <vt:lpstr>Times New Roman</vt:lpstr>
      <vt:lpstr>Wingdings</vt:lpstr>
      <vt:lpstr>Wingdings 2</vt:lpstr>
      <vt:lpstr>Civic</vt:lpstr>
      <vt:lpstr>PowerPoint Presentation</vt:lpstr>
      <vt:lpstr>Advance Research Methodology</vt:lpstr>
      <vt:lpstr>Main Refrence   </vt:lpstr>
      <vt:lpstr>Some Other Useful References  </vt:lpstr>
      <vt:lpstr>CHAPTER 1 : THE SELECTION OF A RESEARCH APPROACH</vt:lpstr>
      <vt:lpstr>Key Terms Research has its own language. </vt:lpstr>
      <vt:lpstr>Four Widely Discussed Philosophical Worldviews</vt:lpstr>
      <vt:lpstr>The Postpositivist Worldview</vt:lpstr>
      <vt:lpstr>Postpositivist Assumptions</vt:lpstr>
      <vt:lpstr>The Constructivist Worldview</vt:lpstr>
      <vt:lpstr>Constructivist Assumptions</vt:lpstr>
      <vt:lpstr>The Transformative Worldview</vt:lpstr>
      <vt:lpstr>Transformative Assumptions (Mertens, 2010)</vt:lpstr>
      <vt:lpstr>The Pragmatic Worldview</vt:lpstr>
      <vt:lpstr>Pragmatic Assumptions</vt:lpstr>
      <vt:lpstr> Four Widely Discussed Worldviews</vt:lpstr>
      <vt:lpstr>Three Broad Research Approaches/ Designs</vt:lpstr>
      <vt:lpstr>Qualitative Research Defined</vt:lpstr>
      <vt:lpstr>Quantitative Research Defined</vt:lpstr>
      <vt:lpstr>Mixed Methods Research Defined</vt:lpstr>
      <vt:lpstr>Alternative Research Designs</vt:lpstr>
      <vt:lpstr>Quantitative Designs in Detail</vt:lpstr>
      <vt:lpstr>Key Quantitative Designs</vt:lpstr>
      <vt:lpstr>Key Qualitative Designs</vt:lpstr>
      <vt:lpstr>Mixed Methods Designs</vt:lpstr>
      <vt:lpstr>Research Methods</vt:lpstr>
      <vt:lpstr>Quantitative, Mixed, and Qualitative Methods</vt:lpstr>
      <vt:lpstr>A Framework for Research—The Interconnection of Worldviews, Design, and Research Methods</vt:lpstr>
      <vt:lpstr>Criteria for Selecting a Research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95</cp:revision>
  <dcterms:created xsi:type="dcterms:W3CDTF">2018-01-25T08:38:25Z</dcterms:created>
  <dcterms:modified xsi:type="dcterms:W3CDTF">2025-07-17T11:09:16Z</dcterms:modified>
</cp:coreProperties>
</file>