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7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9" r:id="rId22"/>
    <p:sldId id="275" r:id="rId23"/>
    <p:sldId id="276" r:id="rId24"/>
    <p:sldId id="280" r:id="rId25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0842-00A6-4638-BDFB-C5D30F429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6BFDC-6966-40A7-82F5-CEA805B04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91AA0-7F33-4165-9363-26FF962D1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53A34-41D4-46D5-8D47-0EAADBC31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17D81-D51E-48FE-9E27-70DFAD41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403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66663-A211-40F6-BF04-508209A3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D771C-5263-430D-9083-4EE31C4D4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BC88-0B41-408A-8B39-582382A3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F3B75-C7EC-4198-B3DB-47ED75B7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37FF0-6C5C-4035-8717-77004AEE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3181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BD8735-50EC-4961-87AA-940157A58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7CC08-8CA9-42D0-BE68-297533186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B770B-EA9E-4932-B4C6-00331639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7810-2573-4038-8FC3-2207B8C1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E7F90-0C7C-419D-AEB1-BA7281E6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632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65D9-6FCD-4321-8B24-1AB19A1F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E629E-AE2E-4418-8AD3-4DB0AEFE5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68266-3AF7-41D8-BBAE-2C02FC01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5DE53-5394-49EA-BE65-8D0F8166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2CA9D-333F-4CB5-8C57-0251273DB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5259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A81F-BC1C-43C6-98C4-A1005C40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5D2FF-3AF4-4BF8-8450-8C580CD1A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8E47-2CB4-4D8A-98B2-C7B143D3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C3CD2-DAB2-4328-B95B-EC1168108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5A1E3-AD7B-4832-ACD7-299212AC5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0928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FCCA9-6A72-457D-9321-80CD0C27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1F254-20AC-4104-B7C6-6497CFB1D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BABAE-C0A0-447E-B3F0-145B8AD53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86339-B445-45DD-A05A-395F6799F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BE2A3-612B-4073-9976-DA5486BE2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CFB4B-C82A-4A40-8398-AB0DA9E57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760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54662-E9FD-4607-B235-6A5CDCBC7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0447F-18F2-488D-855E-6E4832467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8646D-79B1-4303-917A-F8AAF0A12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74884-BC8E-4B48-96EE-B9D9FF393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8485D1-6FA1-4F0E-821F-0B45E4210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D88C8-D02C-4E8B-993B-F586FC8D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677C7A-B247-4666-B9D3-A6036008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DD65BF-6073-4A21-8242-C6AFDE90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248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CD64-340E-489D-A6C4-5C408A5A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90F22-61F7-475E-95A5-EA4F94EF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43FC4-80D0-48AC-B5C8-575302CC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9B9B9-2832-44CF-A809-1311932D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54675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B3E98E-5E7F-41F6-BD13-7BE931D91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0DF50-6975-4A67-97B5-BAA105E2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8582B-A407-4612-93A6-6F12D2A37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8061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AC630-C76B-44F1-AAE7-F590D72A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377EA-1C26-49E3-ADE8-480A5B8E1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7CB73-3D82-4DA3-9E10-845164FE7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012C3-8EC3-4968-93A1-A25A26D7E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6E2B1-1C82-4A3E-902C-D83CEF16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D2057-A655-4105-8B7D-EE86478C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0186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EC1CC-424C-4B37-92F0-B87F53DF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BC4CD0-75A3-4E6F-97C4-F566094F5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478F6-4E54-490D-8143-D8424BFA9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DCA22-BE95-4718-B2A6-7294EDC28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7CB94-8B68-401A-9634-1D3EFBCC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BE178-79AD-48FF-B279-77E6238D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487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1CC6-CAB2-4E98-A52E-AD30E01A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71178-4F70-4E21-8E3A-1EFEC1A8C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FB44-48CD-4B7D-8600-696541ACA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9FAC-57F3-4986-B5B4-B393CC81FAAC}" type="datetimeFigureOut">
              <a:rPr lang="fa-IR" smtClean="0"/>
              <a:t>08/02/1447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53F9F-B2B3-43FC-A4B1-11955057C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7A2CE-B3D1-49A9-A24C-921E81504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266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AD71A-1FE0-4A62-9AE2-53CD052E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5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8000" dirty="0">
                <a:cs typeface="B Majid Shadow" panose="00000400000000000000" pitchFamily="2" charset="-78"/>
              </a:rPr>
              <a:t>بسم الله الرحمن الرحیم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541BFF-56D6-4180-B615-129C21C49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0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Tips for Designing Proposal Sections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sz="2400" dirty="0"/>
              <a:t>Specify sections early in the design; work on one section often prompts ideas for others. </a:t>
            </a:r>
          </a:p>
          <a:p>
            <a:pPr lvl="0"/>
            <a:r>
              <a:rPr lang="en-US" sz="2400" dirty="0"/>
              <a:t>Develop an outline first, then write rapidly for each section to get ideas down, followed by refinement. </a:t>
            </a:r>
          </a:p>
          <a:p>
            <a:pPr lvl="0"/>
            <a:r>
              <a:rPr lang="en-US" sz="2400" dirty="0"/>
              <a:t>Find and study proposals authored by other students under your adviser. </a:t>
            </a:r>
          </a:p>
          <a:p>
            <a:pPr lvl="0"/>
            <a:r>
              <a:rPr lang="en-US" sz="2400" dirty="0"/>
              <a:t>Examine topics, their order, and the level of detail in successful proposals. </a:t>
            </a:r>
          </a:p>
          <a:p>
            <a:pPr lvl="0"/>
            <a:r>
              <a:rPr lang="en-US" sz="2400" dirty="0"/>
              <a:t>Determine if your program or institution offers a course on proposal development. </a:t>
            </a:r>
          </a:p>
          <a:p>
            <a:pPr lvl="0"/>
            <a:r>
              <a:rPr lang="en-US" sz="2400" dirty="0"/>
              <a:t>Sit with your adviser to go over their preferred format and obtain guiding examples. </a:t>
            </a:r>
          </a:p>
          <a:p>
            <a:pPr lvl="0"/>
            <a:r>
              <a:rPr lang="en-US" sz="2400" dirty="0"/>
              <a:t>Consider the appropriate length of the proposal; often not exceeding 30 pages, but varies by adviser and institution. </a:t>
            </a:r>
          </a:p>
          <a:p>
            <a:pPr lvl="0"/>
            <a:r>
              <a:rPr lang="en-US" sz="2400" dirty="0"/>
              <a:t>Some expect the first three chapters of the dissertation (introduction, literature review, and methods) as a proposal.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3AA8C1-9670-3472-27F0-1FC3DC799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822718"/>
    </mc:Choice>
    <mc:Fallback xmlns="">
      <p:transition spd="slow" advTm="34882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822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C2756DA-B883-C272-B1AE-7AFB3022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452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152352" rIns="899829" bIns="38088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7D014D9-61BD-563E-D83A-5C9A9E3FC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07742"/>
            <a:ext cx="12291588" cy="838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9" tIns="152352" rIns="90459" bIns="3808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084763" algn="l"/>
              </a:tabLst>
            </a:pPr>
            <a:endParaRPr lang="en-US" altLang="fa-IR" b="1" dirty="0"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endParaRPr lang="en-US" altLang="fa-IR" b="1" dirty="0"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r>
              <a:rPr lang="en-US" altLang="fa-IR" b="1" dirty="0"/>
              <a:t>Shahid </a:t>
            </a:r>
            <a:r>
              <a:rPr lang="en-US" altLang="fa-IR" b="1" dirty="0" err="1"/>
              <a:t>Sadoughi</a:t>
            </a:r>
            <a:r>
              <a:rPr lang="en-US" altLang="fa-IR" b="1" dirty="0"/>
              <a:t> University of Medical Sciences</a:t>
            </a:r>
          </a:p>
          <a:p>
            <a:pPr>
              <a:buFontTx/>
              <a:buChar char="•"/>
            </a:pPr>
            <a:r>
              <a:rPr lang="en-US" altLang="fa-IR" dirty="0"/>
              <a:t>Department for Research</a:t>
            </a:r>
            <a:endParaRPr lang="en-US" altLang="fa-IR" b="1" dirty="0"/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endParaRPr kumimoji="0" lang="en-US" altLang="fa-I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Title:	 </a:t>
            </a:r>
            <a:endParaRPr kumimoji="0" lang="en-US" altLang="fa-I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Investigator(s): 	 </a:t>
            </a:r>
            <a:endParaRPr kumimoji="0" lang="en-US" altLang="fa-I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Date: </a:t>
            </a:r>
            <a:endParaRPr kumimoji="0" lang="en-US" altLang="fa-I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 Project Proposal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Title:</a:t>
            </a:r>
            <a:endParaRPr kumimoji="0" lang="en-US" altLang="fa-I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Investigators and Cooperators</a:t>
            </a:r>
          </a:p>
          <a:p>
            <a:pPr marL="457200" marR="0" lvl="1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5084763" algn="l"/>
              </a:tabLst>
            </a:pP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Principal Investigators: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Name, Affiliation</a:t>
            </a:r>
            <a:endParaRPr kumimoji="0" lang="en-US" altLang="fa-I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Address: </a:t>
            </a:r>
            <a:endParaRPr kumimoji="0" lang="en-US" altLang="fa-I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fr-FR" altLang="fa-I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Postal code: 89179-45556, Yazd, Iran   Tel: (+98-351) 725 84 10  Fax: (+98-351) 725 84 13  Mobile: (+98)   E-mail: </a:t>
            </a:r>
            <a:endParaRPr kumimoji="0" lang="en-US" altLang="fa-I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 Project:</a:t>
            </a:r>
          </a:p>
          <a:p>
            <a:pPr marL="457200" marR="0" lvl="1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5084763" algn="l"/>
              </a:tabLst>
            </a:pP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Statement of the Problem:    Literature Review: </a:t>
            </a: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General Objective(s): </a:t>
            </a: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 Objective(s):</a:t>
            </a:r>
            <a:b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fa-I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Methodology  </a:t>
            </a:r>
            <a:r>
              <a:rPr kumimoji="0" lang="en-US" altLang="fa-I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Procedures:  </a:t>
            </a: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 Design:  </a:t>
            </a: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Variables:    Study Type: </a:t>
            </a: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Sampling: </a:t>
            </a: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Data Collection and Analysis:</a:t>
            </a:r>
          </a:p>
          <a:p>
            <a:pPr marL="457200" marR="0" lvl="1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5084763" algn="l"/>
              </a:tabLst>
            </a:pP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Ethics:    Research Timetable for Project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Budget  </a:t>
            </a: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Personnel Budget:  Services:   Materials and Instruments:   Trips: -  Other Costs: -  Total Budget Request: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References list</a:t>
            </a:r>
            <a:endParaRPr kumimoji="0" lang="en-US" altLang="fa-I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fa-I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9F2B57-E9B2-B894-5F91-D7CDE4F1A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56166"/>
    </mc:Choice>
    <mc:Fallback xmlns="">
      <p:transition spd="slow" advTm="348956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56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Writing Strategies: The Process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Write ideas down early rather than just talking about them; writing helps organize thoughts and visualize the final product. </a:t>
            </a:r>
          </a:p>
          <a:p>
            <a:pPr lvl="0"/>
            <a:r>
              <a:rPr lang="en-US" dirty="0"/>
              <a:t>Before designing a full proposal, draft a one- to two-page overview for adviser approval. </a:t>
            </a:r>
          </a:p>
          <a:p>
            <a:pPr lvl="0"/>
            <a:r>
              <a:rPr lang="en-US" dirty="0"/>
              <a:t>This overview should include the research problem, purpose, central questions, data sources, significance, and practical considerations. </a:t>
            </a:r>
          </a:p>
          <a:p>
            <a:pPr marL="0" indent="0">
              <a:buNone/>
            </a:pPr>
            <a:r>
              <a:rPr lang="en-US" b="1" dirty="0"/>
              <a:t> Drafting Iterations</a:t>
            </a:r>
            <a:endParaRPr lang="en-US" dirty="0"/>
          </a:p>
          <a:p>
            <a:pPr lvl="0"/>
            <a:r>
              <a:rPr lang="en-US" dirty="0"/>
              <a:t>Work through several drafts of a proposal rather than trying to polish the first draft. </a:t>
            </a:r>
          </a:p>
          <a:p>
            <a:pPr lvl="0"/>
            <a:r>
              <a:rPr lang="en-US" dirty="0"/>
              <a:t>Elbow (1973) recommends an iterative process: for a 1-hour passage, write four 15-minute drafts instead of one in the last 15 minutes. </a:t>
            </a:r>
          </a:p>
          <a:p>
            <a:r>
              <a:rPr lang="en-US" dirty="0"/>
              <a:t>Experienced researchers write the first draft carefully but polish comes relatively late.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C3905F-3D2B-BCAB-1FE6-E7BF40CB1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5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938"/>
    </mc:Choice>
    <mc:Fallback>
      <p:transition spd="slow" advTm="1299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Franklin's Three-Stage Model for Writing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Develop an outline:</a:t>
            </a:r>
            <a:r>
              <a:rPr lang="en-US" dirty="0"/>
              <a:t> This can be a sentence or word outline, or a visual map. </a:t>
            </a:r>
          </a:p>
          <a:p>
            <a:pPr lvl="0"/>
            <a:r>
              <a:rPr lang="en-US" b="1" dirty="0"/>
              <a:t>Write out a draft:</a:t>
            </a:r>
            <a:r>
              <a:rPr lang="en-US" dirty="0"/>
              <a:t> Shift and sort ideas, moving entire paragraphs around the manuscript. </a:t>
            </a:r>
          </a:p>
          <a:p>
            <a:r>
              <a:rPr lang="en-US" b="1" dirty="0"/>
              <a:t>Edit and polish:</a:t>
            </a:r>
            <a:r>
              <a:rPr lang="en-US" dirty="0"/>
              <a:t> Focus on refining each individual sentence.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880787-1C52-EFF5-01E0-4E7777896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1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783"/>
    </mc:Choice>
    <mc:Fallback>
      <p:transition spd="slow" advTm="1336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Habit of Writing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Establish the discipline or habit of writing regularly and continuously. </a:t>
            </a:r>
          </a:p>
          <a:p>
            <a:pPr lvl="0"/>
            <a:r>
              <a:rPr lang="en-US" dirty="0"/>
              <a:t>Write some sections, then set them aside to gain perspective upon return. </a:t>
            </a:r>
          </a:p>
          <a:p>
            <a:pPr lvl="0"/>
            <a:r>
              <a:rPr lang="en-US" dirty="0"/>
              <a:t>Avoid being a "weekend writer"; continuous work means daily engagement in thinking, collecting information, and reviewing. </a:t>
            </a:r>
          </a:p>
          <a:p>
            <a:r>
              <a:rPr lang="en-US" dirty="0"/>
              <a:t>Select a suitable time and place free of distractions for daily writing.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B16CA1-EE31-3BF8-000A-1786A994F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256"/>
    </mc:Choice>
    <mc:Fallback>
      <p:transition spd="slow" advTm="142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Boice's</a:t>
            </a:r>
            <a:r>
              <a:rPr lang="en-US" b="1" dirty="0"/>
              <a:t> Ideas for Good Writing Habits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Set a priority on writing and make it a daily activity, regardless of mood. </a:t>
            </a:r>
          </a:p>
          <a:p>
            <a:pPr lvl="0"/>
            <a:r>
              <a:rPr lang="en-US" dirty="0"/>
              <a:t>Write when you are fresh. </a:t>
            </a:r>
          </a:p>
          <a:p>
            <a:pPr lvl="0"/>
            <a:r>
              <a:rPr lang="en-US" dirty="0"/>
              <a:t>Avoid writing in binges; write in small, regular amounts. </a:t>
            </a:r>
          </a:p>
          <a:p>
            <a:pPr lvl="0"/>
            <a:r>
              <a:rPr lang="en-US" dirty="0"/>
              <a:t>Schedule writing tasks into specific, manageable units for each session. </a:t>
            </a:r>
          </a:p>
          <a:p>
            <a:pPr lvl="0"/>
            <a:r>
              <a:rPr lang="en-US" dirty="0"/>
              <a:t>Keep daily charts tracking time spent, page equivalents finished, and percentage of planned task completed. </a:t>
            </a:r>
          </a:p>
          <a:p>
            <a:r>
              <a:rPr lang="en-US" dirty="0"/>
              <a:t>Plan beyond daily goals and share writing with supportive friends before going public.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EB5B2A-235A-1E06-E13D-152CF2259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5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3957"/>
    </mc:Choice>
    <mc:Fallback>
      <p:transition spd="slow" advTm="148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Clear and Concise Writing: Readability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Enhance readability by presenting ideas in an orderly manner and using transitional words. </a:t>
            </a:r>
          </a:p>
          <a:p>
            <a:pPr lvl="0"/>
            <a:r>
              <a:rPr lang="en-US" dirty="0"/>
              <a:t>Use consistent terms throughout the proposal (e.g., consistent name for variables or central phenomena). </a:t>
            </a:r>
          </a:p>
          <a:p>
            <a:r>
              <a:rPr lang="en-US" dirty="0"/>
              <a:t>Refrain from using synonyms for key terms to avoid misunderstanding and subtle shifts in meaning.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D42956-6F7C-B617-0296-16805A46D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5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2823"/>
    </mc:Choice>
    <mc:Fallback>
      <p:transition spd="slow" advTm="1582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Narrative Thoughts (Tarshis, 1982)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Writers should consider the purpose of different-sized narrative thoughts:</a:t>
            </a:r>
          </a:p>
          <a:p>
            <a:pPr lvl="1"/>
            <a:r>
              <a:rPr lang="en-US" b="1" dirty="0"/>
              <a:t>Umbrella thoughts:</a:t>
            </a:r>
            <a:r>
              <a:rPr lang="en-US" dirty="0"/>
              <a:t> General or core ideas. </a:t>
            </a:r>
          </a:p>
          <a:p>
            <a:pPr lvl="1"/>
            <a:r>
              <a:rPr lang="en-US" b="1" dirty="0"/>
              <a:t>Big thoughts:</a:t>
            </a:r>
            <a:r>
              <a:rPr lang="en-US" dirty="0"/>
              <a:t> Specific ideas reinforcing umbrella thoughts. </a:t>
            </a:r>
          </a:p>
          <a:p>
            <a:pPr lvl="1"/>
            <a:r>
              <a:rPr lang="en-US" b="1" dirty="0"/>
              <a:t>Little thoughts:</a:t>
            </a:r>
            <a:r>
              <a:rPr lang="en-US" dirty="0"/>
              <a:t> Ideas reinforcing big thoughts. </a:t>
            </a:r>
          </a:p>
          <a:p>
            <a:pPr lvl="1"/>
            <a:r>
              <a:rPr lang="en-US" b="1" dirty="0"/>
              <a:t>Attention or interest thoughts:</a:t>
            </a:r>
            <a:r>
              <a:rPr lang="en-US" dirty="0"/>
              <a:t> Keep the reader on track, organize ideas, and maintain attention. </a:t>
            </a:r>
          </a:p>
          <a:p>
            <a:r>
              <a:rPr lang="en-US" dirty="0"/>
              <a:t>Beginning researchers often struggle with umbrella and attention thoughts.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34267D-6298-A2A0-5C4D-626A17921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917"/>
    </mc:Choice>
    <mc:Fallback>
      <p:transition spd="slow" advTm="1749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Addressing Narrative Thought Problems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 proposal may have too many umbrella ideas without sufficient detailed content to support them (e.g., in literature reviews with too many small, unconnected sections). </a:t>
            </a:r>
          </a:p>
          <a:p>
            <a:pPr lvl="0"/>
            <a:r>
              <a:rPr lang="en-US" dirty="0"/>
              <a:t>Attention thoughts (organizational statements) are needed as "road signs" to guide the reader between major ideas</a:t>
            </a:r>
            <a:r>
              <a:rPr lang="en-US"/>
              <a:t>. </a:t>
            </a:r>
            <a:endParaRPr lang="en-US" dirty="0"/>
          </a:p>
          <a:p>
            <a:r>
              <a:rPr lang="en-US" dirty="0"/>
              <a:t>Organizing paragraphs are useful at the beginning and end of sections like literature reviews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8A3CBB-A70E-B05B-22D9-4CE7D942F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9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7233"/>
    </mc:Choice>
    <mc:Fallback>
      <p:transition spd="slow" advTm="1797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Coherence in Writing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Coherence means ideas tie together and logically flow from sentence to sentence and paragraph to paragraph. </a:t>
            </a:r>
          </a:p>
          <a:p>
            <a:pPr lvl="0"/>
            <a:r>
              <a:rPr lang="en-US" dirty="0"/>
              <a:t>Repetition of variable names in the title, purpose statement, research questions, and literature review headings adds coherence in quantitative projects. </a:t>
            </a:r>
          </a:p>
          <a:p>
            <a:r>
              <a:rPr lang="en-US" dirty="0"/>
              <a:t>Consistent order of independent and dependent variables also contributes to coherence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F7A796-B296-3D6E-C8EE-D02637E21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9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3017"/>
    </mc:Choice>
    <mc:Fallback>
      <p:transition spd="slow" advTm="1853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673A-36F7-4520-B03C-23C14F67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Chapter 4: Writing Strategies and Ethical Considerations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7FE33-0E9F-4845-8479-48104EFE8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Learning Objectives of Chapter</a:t>
            </a:r>
            <a:endParaRPr lang="en-US" dirty="0"/>
          </a:p>
          <a:p>
            <a:pPr lvl="0"/>
            <a:r>
              <a:rPr lang="en-US" dirty="0"/>
              <a:t>Identify the nine key topics to include in a proposal or a research study. </a:t>
            </a:r>
          </a:p>
          <a:p>
            <a:pPr lvl="0"/>
            <a:r>
              <a:rPr lang="en-US" dirty="0"/>
              <a:t>Compare the differences in the structure of proposals for quantitative, qualitative, and mixed methods research studies. </a:t>
            </a:r>
          </a:p>
          <a:p>
            <a:pPr lvl="0"/>
            <a:r>
              <a:rPr lang="en-US" dirty="0"/>
              <a:t>Evaluate the quality of your writing for conciseness, coherence, and unnecessary words. </a:t>
            </a:r>
          </a:p>
          <a:p>
            <a:pPr lvl="0"/>
            <a:r>
              <a:rPr lang="en-US" dirty="0"/>
              <a:t>Identify ethical issues and strategies for addressing them before, during, and after a study. 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3F6597-B8AB-46B8-9EB8-57050FFF7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7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Hook-and-Eye Exercise (Wilkinson, 1991)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 useful technique for connecting thoughts from sentence to sentence and paragraph to paragraph. </a:t>
            </a:r>
          </a:p>
          <a:p>
            <a:pPr lvl="0"/>
            <a:r>
              <a:rPr lang="en-US" dirty="0"/>
              <a:t>Examine writing, circle key ideas ("eyes") in each sentence, and connect sentences (or paragraphs) with a line ("hook"). </a:t>
            </a:r>
          </a:p>
          <a:p>
            <a:pPr lvl="0"/>
            <a:r>
              <a:rPr lang="en-US" dirty="0"/>
              <a:t>Good connections indicate coherence; difficult connections show a lack of it, requiring transitional words or phrases. </a:t>
            </a:r>
          </a:p>
          <a:p>
            <a:r>
              <a:rPr lang="en-US" dirty="0"/>
              <a:t>This technique applies to connecting chapters as well as sentences and paragraphs.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02A6FF-BBC4-3B32-BB42-52B5A91E4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1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0174"/>
    </mc:Choice>
    <mc:Fallback>
      <p:transition spd="slow" advTm="1940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45">
            <a:extLst>
              <a:ext uri="{FF2B5EF4-FFF2-40B4-BE49-F238E27FC236}">
                <a16:creationId xmlns:a16="http://schemas.microsoft.com/office/drawing/2014/main" id="{2C6E7906-4DB5-4C24-ACCF-E0557716E7F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40148" y="0"/>
            <a:ext cx="571148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FFAC74-2542-446D-852D-0484A56B95CE}"/>
              </a:ext>
            </a:extLst>
          </p:cNvPr>
          <p:cNvSpPr/>
          <p:nvPr/>
        </p:nvSpPr>
        <p:spPr>
          <a:xfrm rot="5400000">
            <a:off x="-1161412" y="3326872"/>
            <a:ext cx="5522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MT"/>
              </a:rPr>
              <a:t>An Illustration of the Hook and Eye Technique</a:t>
            </a:r>
            <a:endParaRPr lang="fa-IR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2BCA42-D251-1C51-FAA1-5A1C2D5ED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4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2255"/>
    </mc:Choice>
    <mc:Fallback>
      <p:transition spd="slow" advTm="1962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Voice, Tense, and "Fat" (Conciseness)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These aspects address the "polish" level of writing. </a:t>
            </a:r>
          </a:p>
          <a:p>
            <a:pPr lvl="0"/>
            <a:r>
              <a:rPr lang="en-US" b="1" dirty="0"/>
              <a:t>Eliminate "fat":</a:t>
            </a:r>
            <a:r>
              <a:rPr lang="en-US" dirty="0"/>
              <a:t> Wolcott (2009) recommends eliminating unnecessary words, deleting the passive voice, scaling down qualifiers, eliminating overused phrases, and reducing excessive quotations, italics, and parenthetical comments. </a:t>
            </a:r>
          </a:p>
          <a:p>
            <a:pPr lvl="0"/>
            <a:r>
              <a:rPr lang="en-US" b="1" dirty="0"/>
              <a:t>Active voice:</a:t>
            </a:r>
            <a:r>
              <a:rPr lang="en-US" dirty="0"/>
              <a:t> Use as much as possible; the subject acts on the verb. </a:t>
            </a:r>
          </a:p>
          <a:p>
            <a:pPr lvl="1"/>
            <a:r>
              <a:rPr lang="en-US" dirty="0"/>
              <a:t>Passive construction uses auxiliary verbs (e.g., was, will be, have been) and can be used when the actor can be omitted. </a:t>
            </a:r>
          </a:p>
          <a:p>
            <a:r>
              <a:rPr lang="en-US" b="1" dirty="0"/>
              <a:t>Strong verbs:</a:t>
            </a:r>
            <a:r>
              <a:rPr lang="en-US" dirty="0"/>
              <a:t> Use active verbs, avoiding "lazy" verbs like "is" or "was."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9ECFB1-5E34-6F73-F652-7DCA0911F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8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0973"/>
    </mc:Choice>
    <mc:Fallback>
      <p:transition spd="slow" advTm="2150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Verb Tense in Scholarly Writing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Past tense:</a:t>
            </a:r>
            <a:r>
              <a:rPr lang="en-US" dirty="0"/>
              <a:t> Commonly used to review literature and report results of past studies, especially in quantitative research. </a:t>
            </a:r>
          </a:p>
          <a:p>
            <a:pPr lvl="0"/>
            <a:r>
              <a:rPr lang="en-US" b="1" dirty="0"/>
              <a:t>Future tense:</a:t>
            </a:r>
            <a:r>
              <a:rPr lang="en-US" dirty="0"/>
              <a:t> Appropriately indicates that the study will be conducted in the future, key for proposals. </a:t>
            </a:r>
          </a:p>
          <a:p>
            <a:r>
              <a:rPr lang="en-US" b="1" dirty="0"/>
              <a:t>Present tense:</a:t>
            </a:r>
            <a:r>
              <a:rPr lang="en-US" dirty="0"/>
              <a:t> Adds clarity, especially in the introduction, and frequently occurs in qualitative studies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E0DF6E-5928-17C9-124E-350C07CD2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8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1014"/>
    </mc:Choice>
    <mc:Fallback>
      <p:transition spd="slow" advTm="218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8B4D3-CCB5-BA9C-3BF2-AE59FDD2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72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Thank you for your attention</a:t>
            </a:r>
            <a:endParaRPr lang="fa-IR" dirty="0">
              <a:latin typeface="Arial Black" panose="020B0A040201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2A5356-5399-E9B0-7EE7-25A29AAC9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3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6409"/>
    </mc:Choice>
    <mc:Fallback>
      <p:transition spd="slow" advTm="223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 to Proposal Design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Before designing a proposal, plan its general structure or outline. </a:t>
            </a:r>
          </a:p>
          <a:p>
            <a:pPr lvl="0"/>
            <a:r>
              <a:rPr lang="en-US" dirty="0"/>
              <a:t>The structure of a proposal differs based on the research approach: quantitative, qualitative, or mixed methods. </a:t>
            </a:r>
          </a:p>
          <a:p>
            <a:pPr lvl="0"/>
            <a:r>
              <a:rPr lang="en-US" dirty="0"/>
              <a:t>Good writing practices are essential for a consistent and easily readable proposal. </a:t>
            </a:r>
          </a:p>
          <a:p>
            <a:pPr lvl="0"/>
            <a:r>
              <a:rPr lang="en-US" dirty="0"/>
              <a:t>Anticipating and addressing ethical issues is crucial throughout all phases of the study. 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2C6825-FA4B-16A4-4DA6-C9684A084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059251"/>
    </mc:Choice>
    <mc:Fallback xmlns="">
      <p:transition spd="slow" advTm="34805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5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Nine Key Topics in a Research Proposal (Maxwell, 2013)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What do readers need to better understand your topic? </a:t>
            </a:r>
          </a:p>
          <a:p>
            <a:pPr lvl="0"/>
            <a:r>
              <a:rPr lang="en-US" dirty="0"/>
              <a:t>What do readers know about your topic? </a:t>
            </a:r>
          </a:p>
          <a:p>
            <a:pPr lvl="0"/>
            <a:r>
              <a:rPr lang="en-US" dirty="0"/>
              <a:t>What do you propose to study? </a:t>
            </a:r>
          </a:p>
          <a:p>
            <a:pPr lvl="0"/>
            <a:r>
              <a:rPr lang="en-US" dirty="0"/>
              <a:t>What is the setting, and who are the people you will study? </a:t>
            </a:r>
          </a:p>
          <a:p>
            <a:pPr lvl="0"/>
            <a:r>
              <a:rPr lang="en-US" dirty="0"/>
              <a:t>What methods do you plan to use to collect data? </a:t>
            </a:r>
          </a:p>
          <a:p>
            <a:pPr lvl="0"/>
            <a:r>
              <a:rPr lang="en-US" dirty="0"/>
              <a:t>How will you analyze the data? </a:t>
            </a:r>
          </a:p>
          <a:p>
            <a:pPr lvl="0"/>
            <a:r>
              <a:rPr lang="en-US" dirty="0"/>
              <a:t>How will you validate your findings? </a:t>
            </a:r>
          </a:p>
          <a:p>
            <a:pPr lvl="0"/>
            <a:r>
              <a:rPr lang="en-US" dirty="0"/>
              <a:t>What ethical issues will your study present? </a:t>
            </a:r>
          </a:p>
          <a:p>
            <a:pPr lvl="0"/>
            <a:r>
              <a:rPr lang="en-US" dirty="0"/>
              <a:t>What do preliminary results show about the feasibility and value of the proposed study? 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448692-2FD3-CB58-09BA-353695D93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9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54100"/>
    </mc:Choice>
    <mc:Fallback xmlns="">
      <p:transition spd="slow" advTm="348154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54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Importance of Maxwell's Nine Questions</a:t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These nine questions form the foundation and overall structure for a good research proposal. </a:t>
            </a:r>
          </a:p>
          <a:p>
            <a:pPr lvl="0"/>
            <a:r>
              <a:rPr lang="en-US" dirty="0"/>
              <a:t>Elements often overlooked, but crucial, include validation, ethical considerations, preliminary results, and early evidence of practical significance. 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003315-BDC9-9F62-2B07-40F33715D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79378"/>
    </mc:Choice>
    <mc:Fallback xmlns="">
      <p:transition spd="slow" advTm="348179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79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Qualitative Proposal: Constructivist/Interpretivist Format Overview</a:t>
            </a:r>
            <a:endParaRPr lang="fa-IR" dirty="0"/>
          </a:p>
        </p:txBody>
      </p:sp>
      <p:sp>
        <p:nvSpPr>
          <p:cNvPr id="4" name="Textbox 511">
            <a:extLst>
              <a:ext uri="{FF2B5EF4-FFF2-40B4-BE49-F238E27FC236}">
                <a16:creationId xmlns:a16="http://schemas.microsoft.com/office/drawing/2014/main" id="{756781F7-E1E9-3500-E2B0-D7E65E7463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45724" y="1825624"/>
            <a:ext cx="10608076" cy="4584053"/>
          </a:xfrm>
          <a:prstGeom prst="rect">
            <a:avLst/>
          </a:prstGeom>
          <a:solidFill>
            <a:srgbClr val="EDF5F5"/>
          </a:solidFill>
          <a:ln w="13341">
            <a:solidFill>
              <a:srgbClr val="B0CCCC"/>
            </a:solidFill>
            <a:prstDash val="solid"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70"/>
              </a:spcBef>
              <a:buNone/>
            </a:pPr>
            <a:r>
              <a:rPr lang="en-US" sz="12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 </a:t>
            </a:r>
            <a:endParaRPr lang="en-US" sz="1050" b="1" dirty="0">
              <a:effectLst/>
              <a:latin typeface="Arial MT"/>
              <a:ea typeface="Arial MT"/>
              <a:cs typeface="Arial MT"/>
            </a:endParaRPr>
          </a:p>
          <a:p>
            <a:pPr marL="130810">
              <a:buNone/>
              <a:tabLst>
                <a:tab pos="1111250" algn="l"/>
              </a:tabLst>
            </a:pPr>
            <a:r>
              <a:rPr lang="en-US" sz="12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Example</a:t>
            </a:r>
            <a:r>
              <a:rPr lang="en-US" sz="1200" b="1" spc="-1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200" b="1" spc="-2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4.1</a:t>
            </a:r>
            <a:r>
              <a:rPr lang="en-US" sz="12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	A</a:t>
            </a:r>
            <a:r>
              <a:rPr lang="en-US" sz="1200" b="1" spc="8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Qualitative</a:t>
            </a:r>
            <a:r>
              <a:rPr lang="en-US" sz="1200" b="1" spc="12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Constructivist</a:t>
            </a:r>
            <a:r>
              <a:rPr lang="en-US" sz="1200" b="1" spc="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or</a:t>
            </a:r>
            <a:r>
              <a:rPr lang="en-US" sz="1200" b="1" spc="12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Interpretivist</a:t>
            </a:r>
            <a:r>
              <a:rPr lang="en-US" sz="1200" b="1" spc="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2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Format</a:t>
            </a:r>
            <a:endParaRPr lang="en-US" sz="1200" b="1" dirty="0">
              <a:effectLst/>
              <a:latin typeface="Arial MT"/>
              <a:ea typeface="Arial MT"/>
              <a:cs typeface="Arial MT"/>
            </a:endParaRPr>
          </a:p>
          <a:p>
            <a:pPr marL="130810">
              <a:spcBef>
                <a:spcPts val="1135"/>
              </a:spcBef>
              <a:buNone/>
            </a:pP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Introduction</a:t>
            </a:r>
            <a:endParaRPr lang="en-US" sz="1200" b="1" dirty="0">
              <a:effectLst/>
              <a:latin typeface="Arial MT"/>
              <a:ea typeface="Arial MT"/>
              <a:cs typeface="Arial MT"/>
            </a:endParaRPr>
          </a:p>
          <a:p>
            <a:pPr marL="130810" indent="133350">
              <a:lnSpc>
                <a:spcPct val="86000"/>
              </a:lnSpc>
              <a:spcBef>
                <a:spcPts val="1025"/>
              </a:spcBef>
              <a:buNone/>
            </a:pP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Statement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of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the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Problem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(including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existing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literature,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deficiencies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in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the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literature,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and relevance of study for audiences)</a:t>
            </a:r>
            <a:endParaRPr lang="en-US" sz="1200" b="1" dirty="0">
              <a:effectLst/>
              <a:latin typeface="Arial MT"/>
              <a:ea typeface="Arial MT"/>
              <a:cs typeface="Arial MT"/>
            </a:endParaRPr>
          </a:p>
          <a:p>
            <a:pPr marL="264160" marR="3966845">
              <a:lnSpc>
                <a:spcPct val="173000"/>
              </a:lnSpc>
              <a:spcBef>
                <a:spcPts val="920"/>
              </a:spcBef>
              <a:buNone/>
            </a:pP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Purpose of the Study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The</a:t>
            </a:r>
            <a:r>
              <a:rPr lang="en-US" sz="1100" b="1" spc="-6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Research</a:t>
            </a:r>
            <a:r>
              <a:rPr lang="en-US" sz="1100" b="1" spc="-6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Questions</a:t>
            </a:r>
            <a:endParaRPr lang="en-US" sz="1200" b="1" dirty="0">
              <a:effectLst/>
              <a:latin typeface="Arial MT"/>
              <a:ea typeface="Arial MT"/>
              <a:cs typeface="Arial MT"/>
            </a:endParaRPr>
          </a:p>
          <a:p>
            <a:pPr marL="130810" marR="1751965" indent="133350">
              <a:lnSpc>
                <a:spcPct val="173000"/>
              </a:lnSpc>
              <a:buNone/>
            </a:pP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Philosophical</a:t>
            </a:r>
            <a:r>
              <a:rPr lang="en-US" sz="1100" b="1" spc="-6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Assumptions</a:t>
            </a:r>
            <a:r>
              <a:rPr lang="en-US" sz="1100" b="1" spc="-6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or</a:t>
            </a:r>
            <a:r>
              <a:rPr lang="en-US" sz="1100" b="1" spc="-4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Worldview</a:t>
            </a:r>
            <a:r>
              <a:rPr lang="en-US" sz="1100" b="1" spc="-3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and</a:t>
            </a:r>
            <a:r>
              <a:rPr lang="en-US" sz="1100" b="1" spc="-6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Theory Procedures</a:t>
            </a:r>
            <a:endParaRPr lang="en-US" sz="1200" b="1" dirty="0">
              <a:effectLst/>
              <a:latin typeface="Arial MT"/>
              <a:ea typeface="Arial MT"/>
              <a:cs typeface="Arial MT"/>
            </a:endParaRPr>
          </a:p>
          <a:p>
            <a:pPr marL="264160" marR="1751965">
              <a:lnSpc>
                <a:spcPct val="17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Qualitative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Design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(e.g.,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descriptive,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ethnography,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case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study) Role of the Researcher</a:t>
            </a:r>
            <a:endParaRPr lang="en-US" sz="1200" b="1" dirty="0">
              <a:effectLst/>
              <a:latin typeface="Arial MT"/>
              <a:ea typeface="Arial MT"/>
              <a:cs typeface="Arial MT"/>
            </a:endParaRPr>
          </a:p>
          <a:p>
            <a:pPr marL="264160" marR="3580130">
              <a:lnSpc>
                <a:spcPct val="173000"/>
              </a:lnSpc>
              <a:buNone/>
            </a:pP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Data</a:t>
            </a:r>
            <a:r>
              <a:rPr lang="en-US" sz="1100" b="1" spc="-6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Collection</a:t>
            </a:r>
            <a:r>
              <a:rPr lang="en-US" sz="1100" b="1" spc="-6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Procedures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Data Analysis Procedures</a:t>
            </a:r>
            <a:endParaRPr lang="en-US" sz="1200" b="1" dirty="0">
              <a:effectLst/>
              <a:latin typeface="Arial MT"/>
              <a:ea typeface="Arial MT"/>
              <a:cs typeface="Arial MT"/>
            </a:endParaRPr>
          </a:p>
          <a:p>
            <a:pPr marL="264160" marR="2989580">
              <a:lnSpc>
                <a:spcPct val="17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Proposed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Narrative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Structure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for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Findings Strategies for Validation</a:t>
            </a:r>
            <a:endParaRPr lang="en-US" sz="1200" b="1" dirty="0">
              <a:effectLst/>
              <a:latin typeface="Arial MT"/>
              <a:ea typeface="Arial MT"/>
              <a:cs typeface="Arial MT"/>
            </a:endParaRPr>
          </a:p>
          <a:p>
            <a:pPr marL="130810" marR="3265805" indent="133350">
              <a:lnSpc>
                <a:spcPct val="17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Anticipated Ethical Issues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Preliminary</a:t>
            </a:r>
            <a:r>
              <a:rPr lang="en-US" sz="1100" b="1" spc="-6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Pilot</a:t>
            </a:r>
            <a:r>
              <a:rPr lang="en-US" sz="1100" b="1" spc="-6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Findings</a:t>
            </a:r>
            <a:r>
              <a:rPr lang="en-US" sz="1100" b="1" spc="-6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(if</a:t>
            </a:r>
            <a:r>
              <a:rPr lang="en-US" sz="1100" b="1" spc="-5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available)</a:t>
            </a:r>
            <a:endParaRPr lang="en-US" sz="1200" b="1" dirty="0">
              <a:effectLst/>
              <a:latin typeface="Arial MT"/>
              <a:ea typeface="Arial MT"/>
              <a:cs typeface="Arial MT"/>
            </a:endParaRPr>
          </a:p>
          <a:p>
            <a:pPr marL="130810" marR="2989580">
              <a:lnSpc>
                <a:spcPct val="17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Expected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Impact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and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Significance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of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Study 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References</a:t>
            </a:r>
            <a:endParaRPr lang="en-US" sz="1200" b="1" dirty="0">
              <a:effectLst/>
              <a:latin typeface="Arial MT"/>
              <a:ea typeface="Arial MT"/>
              <a:cs typeface="Arial MT"/>
            </a:endParaRPr>
          </a:p>
          <a:p>
            <a:pPr marL="130810">
              <a:lnSpc>
                <a:spcPct val="86000"/>
              </a:lnSpc>
              <a:spcBef>
                <a:spcPts val="130"/>
              </a:spcBef>
              <a:buNone/>
            </a:pP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Appendixes: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Interview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Questions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and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Protocol,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Observational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Forms,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Timeline</a:t>
            </a:r>
            <a:r>
              <a:rPr lang="en-US" sz="1100" b="1" spc="-7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for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the</a:t>
            </a:r>
            <a:r>
              <a:rPr lang="en-US" sz="1100" b="1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Study, Proposed Budget, Summary of the Proposed Content of Each</a:t>
            </a:r>
            <a:r>
              <a:rPr lang="en-US" sz="1100" b="1" spc="-5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Chapter in</a:t>
            </a:r>
            <a:r>
              <a:rPr lang="en-US" sz="1100" b="1" spc="-5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the Final</a:t>
            </a:r>
            <a:r>
              <a:rPr lang="en-US" sz="1100" b="1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Study</a:t>
            </a:r>
            <a:endParaRPr lang="en-US" sz="1200" b="1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964ED2-4ADC-A9E6-AE08-BFDCDBE4F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20395"/>
    </mc:Choice>
    <mc:Fallback xmlns="">
      <p:transition spd="slow" advTm="34842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20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Qualitative Proposal: Participatory/Social Justice Format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Similar to the constructivist/interpretivist format, but identifies a specific participatory or social justice framework (e.g., oppression, discrimination, community involvement). </a:t>
            </a:r>
          </a:p>
          <a:p>
            <a:pPr lvl="0"/>
            <a:r>
              <a:rPr lang="en-US" dirty="0"/>
              <a:t>Includes collaborative data collection approaches. </a:t>
            </a:r>
          </a:p>
          <a:p>
            <a:pPr lvl="0"/>
            <a:r>
              <a:rPr lang="en-US" dirty="0"/>
              <a:t>Mentions the anticipated transformative changes resulting from the research study.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E97303-636B-F28C-C6EF-F11B43092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19881"/>
    </mc:Choice>
    <mc:Fallback xmlns="">
      <p:transition spd="slow" advTm="348419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19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Quantitative Proposal Format Overview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Conforms to sections typically found in quantitative journal articles. </a:t>
            </a:r>
          </a:p>
          <a:p>
            <a:pPr lvl="0"/>
            <a:r>
              <a:rPr lang="en-US" dirty="0"/>
              <a:t>Generally follows the model of Introduction and Literature Review, Method, Results, and Discussion. </a:t>
            </a:r>
          </a:p>
          <a:p>
            <a:r>
              <a:rPr lang="en-US" dirty="0">
                <a:solidFill>
                  <a:schemeClr val="accent1"/>
                </a:solidFill>
              </a:rPr>
              <a:t>Example 4.3	A Quantitative Format</a:t>
            </a:r>
          </a:p>
          <a:p>
            <a:r>
              <a:rPr lang="en-US" dirty="0">
                <a:solidFill>
                  <a:schemeClr val="accent1"/>
                </a:solidFill>
              </a:rPr>
              <a:t>Introduction and Literature Review</a:t>
            </a:r>
          </a:p>
          <a:p>
            <a:r>
              <a:rPr lang="en-US" dirty="0">
                <a:solidFill>
                  <a:schemeClr val="accent1"/>
                </a:solidFill>
              </a:rPr>
              <a:t>Statement of the Problem (issue, theory, existing literature about problem, deficiencies in literature, relevance of study for audiences)</a:t>
            </a:r>
          </a:p>
          <a:p>
            <a:r>
              <a:rPr lang="en-US" dirty="0">
                <a:solidFill>
                  <a:schemeClr val="accent1"/>
                </a:solidFill>
              </a:rPr>
              <a:t>Purpose of the Study</a:t>
            </a:r>
          </a:p>
          <a:p>
            <a:r>
              <a:rPr lang="en-US" dirty="0">
                <a:solidFill>
                  <a:schemeClr val="accent1"/>
                </a:solidFill>
              </a:rPr>
              <a:t>Research Questions or Hypotheses Method</a:t>
            </a:r>
          </a:p>
          <a:p>
            <a:r>
              <a:rPr lang="en-US" dirty="0">
                <a:solidFill>
                  <a:schemeClr val="accent1"/>
                </a:solidFill>
              </a:rPr>
              <a:t>Population, Sample, Participants, Recruitment of Participants Type of Research Design (e.g., experimental, survey)</a:t>
            </a:r>
          </a:p>
          <a:p>
            <a:r>
              <a:rPr lang="en-US" dirty="0">
                <a:solidFill>
                  <a:schemeClr val="accent1"/>
                </a:solidFill>
              </a:rPr>
              <a:t>Procedure (procedures and variables, instruments and materials, ethical considerations) Data Analysis Procedures</a:t>
            </a:r>
          </a:p>
          <a:p>
            <a:r>
              <a:rPr lang="en-US" dirty="0">
                <a:solidFill>
                  <a:schemeClr val="accent1"/>
                </a:solidFill>
              </a:rPr>
              <a:t>Preliminary Studies or Pilot Tests</a:t>
            </a:r>
          </a:p>
          <a:p>
            <a:r>
              <a:rPr lang="en-US" dirty="0">
                <a:solidFill>
                  <a:schemeClr val="accent1"/>
                </a:solidFill>
              </a:rPr>
              <a:t>Appendixes: Instruments and Materials, Timeline, Proposed Budget, Outline of Proposed Chapters</a:t>
            </a:r>
          </a:p>
          <a:p>
            <a:pPr lvl="0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91EF72-1B7A-7F19-35D9-65DFE6BA8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92859"/>
    </mc:Choice>
    <mc:Fallback xmlns="">
      <p:transition spd="slow" advTm="34859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92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446-97D1-411A-93E8-1099F2103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007991" cy="104100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Mixed Methods Proposal Format Overview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6B6E-8336-47DA-8ED3-3DDD107FC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6092"/>
            <a:ext cx="12192000" cy="583809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1800" dirty="0"/>
              <a:t>Brings together quantitative and qualitative research. </a:t>
            </a:r>
          </a:p>
          <a:p>
            <a:pPr lvl="0"/>
            <a:r>
              <a:rPr lang="en-US" sz="1800" b="1" dirty="0"/>
              <a:t>Introduction:</a:t>
            </a:r>
            <a:r>
              <a:rPr lang="en-US" sz="1800" dirty="0"/>
              <a:t> The Research Problem (deficiencies in past research, need for both data types, insight from combining/integrating). </a:t>
            </a:r>
          </a:p>
          <a:p>
            <a:pPr lvl="0"/>
            <a:r>
              <a:rPr lang="en-US" sz="1800" b="1" dirty="0"/>
              <a:t>Purpose or Study Aim:</a:t>
            </a:r>
            <a:r>
              <a:rPr lang="en-US" sz="1800" dirty="0"/>
              <a:t> Overall intent of collecting and combining quantitative and qualitative data. </a:t>
            </a:r>
          </a:p>
          <a:p>
            <a:pPr lvl="0"/>
            <a:r>
              <a:rPr lang="en-US" sz="1800" b="1" dirty="0"/>
              <a:t>Research Questions and Hypotheses:</a:t>
            </a:r>
            <a:r>
              <a:rPr lang="en-US" sz="1800" dirty="0"/>
              <a:t> Quantitative questions/hypotheses, qualitative questions, mixed methods integration questions. </a:t>
            </a:r>
          </a:p>
          <a:p>
            <a:pPr lvl="0"/>
            <a:r>
              <a:rPr lang="en-US" sz="1800" dirty="0"/>
              <a:t>Philosophical Assumptions or Worldview and Theory. </a:t>
            </a:r>
          </a:p>
          <a:p>
            <a:pPr lvl="0"/>
            <a:r>
              <a:rPr lang="en-US" sz="1800" dirty="0"/>
              <a:t>Literature Review: Typically reviews quantitative, qualitative, and mixed methods studies, indicating the need for a mixed methods study. </a:t>
            </a:r>
          </a:p>
          <a:p>
            <a:pPr lvl="0"/>
            <a:r>
              <a:rPr lang="en-US" sz="1800" b="1" dirty="0"/>
              <a:t>Methods:</a:t>
            </a:r>
            <a:r>
              <a:rPr lang="en-US" sz="1800" dirty="0"/>
              <a:t> Definition of Mixed Methods Research &amp; Rationale, Type of Mixed Methods Design, Diagram of the Design, Validity Challenges. </a:t>
            </a:r>
          </a:p>
          <a:p>
            <a:pPr marL="0" indent="0">
              <a:buNone/>
            </a:pPr>
            <a:r>
              <a:rPr lang="en-US" sz="1800" b="1" dirty="0"/>
              <a:t> (Data &amp; Integration)</a:t>
            </a:r>
            <a:endParaRPr lang="en-US" sz="1800" dirty="0"/>
          </a:p>
          <a:p>
            <a:pPr lvl="0"/>
            <a:r>
              <a:rPr lang="en-US" sz="1800" dirty="0"/>
              <a:t>Quantitative Data Collection and Analysis (ordered to fit the mixed methods design). </a:t>
            </a:r>
          </a:p>
          <a:p>
            <a:pPr lvl="0"/>
            <a:r>
              <a:rPr lang="en-US" sz="1800" dirty="0"/>
              <a:t>Qualitative Data Collection and Analysis. </a:t>
            </a:r>
          </a:p>
          <a:p>
            <a:pPr lvl="0"/>
            <a:r>
              <a:rPr lang="en-US" sz="1800" dirty="0"/>
              <a:t>An Integration Statement. </a:t>
            </a:r>
          </a:p>
          <a:p>
            <a:pPr lvl="0"/>
            <a:r>
              <a:rPr lang="en-US" sz="1800" dirty="0"/>
              <a:t>A Sample Joint Display Template. </a:t>
            </a:r>
          </a:p>
          <a:p>
            <a:pPr lvl="0"/>
            <a:r>
              <a:rPr lang="en-US" sz="1800" dirty="0"/>
              <a:t>Anticipated Insights or </a:t>
            </a:r>
            <a:r>
              <a:rPr lang="en-US" sz="1800" dirty="0" err="1"/>
              <a:t>Metainferences</a:t>
            </a:r>
            <a:r>
              <a:rPr lang="en-US" sz="1800" dirty="0"/>
              <a:t>. </a:t>
            </a:r>
          </a:p>
          <a:p>
            <a:pPr lvl="0"/>
            <a:r>
              <a:rPr lang="en-US" sz="1800" dirty="0"/>
              <a:t>Researcher's Resources and Skills to Conduct Mixed Methods Research. </a:t>
            </a:r>
          </a:p>
          <a:p>
            <a:pPr lvl="0"/>
            <a:r>
              <a:rPr lang="en-US" sz="1800" dirty="0"/>
              <a:t>Potential Ethical Issues. </a:t>
            </a:r>
          </a:p>
          <a:p>
            <a:pPr lvl="0"/>
            <a:r>
              <a:rPr lang="en-US" sz="1800" dirty="0"/>
              <a:t>References &amp; Appendixes.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976D3B-937F-AFF0-0CE6-458C09E60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67586"/>
    </mc:Choice>
    <mc:Fallback xmlns="">
      <p:transition spd="slow" advTm="348667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67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1917</Words>
  <Application>Microsoft Office PowerPoint</Application>
  <PresentationFormat>Widescreen</PresentationFormat>
  <Paragraphs>167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MS Mincho</vt:lpstr>
      <vt:lpstr>Arial</vt:lpstr>
      <vt:lpstr>Arial Black</vt:lpstr>
      <vt:lpstr>Arial MT</vt:lpstr>
      <vt:lpstr>ArialMT</vt:lpstr>
      <vt:lpstr>B Majid Shadow</vt:lpstr>
      <vt:lpstr>Calibri</vt:lpstr>
      <vt:lpstr>Calibri Light</vt:lpstr>
      <vt:lpstr>Times New Roman</vt:lpstr>
      <vt:lpstr>Office Theme</vt:lpstr>
      <vt:lpstr>بسم الله الرحمن الرحیم</vt:lpstr>
      <vt:lpstr>Chapter 4: Writing Strategies and Ethical Considerations</vt:lpstr>
      <vt:lpstr>Introduction to Proposal Design</vt:lpstr>
      <vt:lpstr>Nine Key Topics in a Research Proposal (Maxwell, 2013)</vt:lpstr>
      <vt:lpstr>Importance of Maxwell's Nine Questions </vt:lpstr>
      <vt:lpstr>Qualitative Proposal: Constructivist/Interpretivist Format Overview</vt:lpstr>
      <vt:lpstr>Qualitative Proposal: Participatory/Social Justice Format</vt:lpstr>
      <vt:lpstr>Quantitative Proposal Format Overview</vt:lpstr>
      <vt:lpstr>Mixed Methods Proposal Format Overview</vt:lpstr>
      <vt:lpstr>Tips for Designing Proposal Sections</vt:lpstr>
      <vt:lpstr>PowerPoint Presentation</vt:lpstr>
      <vt:lpstr>Writing Strategies: The Process</vt:lpstr>
      <vt:lpstr>Franklin's Three-Stage Model for Writing</vt:lpstr>
      <vt:lpstr>The Habit of Writing</vt:lpstr>
      <vt:lpstr>Boice's Ideas for Good Writing Habits</vt:lpstr>
      <vt:lpstr>Clear and Concise Writing: Readability</vt:lpstr>
      <vt:lpstr>Narrative Thoughts (Tarshis, 1982)</vt:lpstr>
      <vt:lpstr>Addressing Narrative Thought Problems</vt:lpstr>
      <vt:lpstr>Coherence in Writing</vt:lpstr>
      <vt:lpstr>Hook-and-Eye Exercise (Wilkinson, 1991)</vt:lpstr>
      <vt:lpstr>PowerPoint Presentation</vt:lpstr>
      <vt:lpstr>Voice, Tense, and "Fat" (Conciseness)</vt:lpstr>
      <vt:lpstr>Verb Tense in Scholarly Writing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4: Writing Strategies and Ethical Considerations 1</dc:title>
  <dc:creator>Administrator</dc:creator>
  <cp:lastModifiedBy>admin</cp:lastModifiedBy>
  <cp:revision>30</cp:revision>
  <dcterms:created xsi:type="dcterms:W3CDTF">2025-07-23T06:20:54Z</dcterms:created>
  <dcterms:modified xsi:type="dcterms:W3CDTF">2025-08-02T07:30:40Z</dcterms:modified>
</cp:coreProperties>
</file>