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280" r:id="rId26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0842-00A6-4638-BDFB-C5D30F429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6BFDC-6966-40A7-82F5-CEA805B04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1AA0-7F33-4165-9363-26FF962D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53A34-41D4-46D5-8D47-0EAADBC3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17D81-D51E-48FE-9E27-70DFAD41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403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6663-A211-40F6-BF04-508209A3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D771C-5263-430D-9083-4EE31C4D4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BC88-0B41-408A-8B39-582382A3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F3B75-C7EC-4198-B3DB-47ED75B7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37FF0-6C5C-4035-8717-77004AEE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181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BD8735-50EC-4961-87AA-940157A58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7CC08-8CA9-42D0-BE68-29753318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770B-EA9E-4932-B4C6-00331639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7810-2573-4038-8FC3-2207B8C1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F90-0C7C-419D-AEB1-BA7281E6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632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65D9-6FCD-4321-8B24-1AB19A1F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629E-AE2E-4418-8AD3-4DB0AEFE5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68266-3AF7-41D8-BBAE-2C02FC01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5DE53-5394-49EA-BE65-8D0F8166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2CA9D-333F-4CB5-8C57-0251273D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259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A81F-BC1C-43C6-98C4-A1005C40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5D2FF-3AF4-4BF8-8450-8C580CD1A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8E47-2CB4-4D8A-98B2-C7B143D3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C3CD2-DAB2-4328-B95B-EC116810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5A1E3-AD7B-4832-ACD7-299212AC5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0928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CCA9-6A72-457D-9321-80CD0C27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1F254-20AC-4104-B7C6-6497CFB1D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BABAE-C0A0-447E-B3F0-145B8AD53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86339-B445-45DD-A05A-395F6799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BE2A3-612B-4073-9976-DA5486BE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CFB4B-C82A-4A40-8398-AB0DA9E5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760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4662-E9FD-4607-B235-6A5CDCBC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0447F-18F2-488D-855E-6E483246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8646D-79B1-4303-917A-F8AAF0A12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74884-BC8E-4B48-96EE-B9D9FF393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485D1-6FA1-4F0E-821F-0B45E4210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D88C8-D02C-4E8B-993B-F586FC8D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677C7A-B247-4666-B9D3-A6036008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D65BF-6073-4A21-8242-C6AFDE90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248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CD64-340E-489D-A6C4-5C408A5A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90F22-61F7-475E-95A5-EA4F94EF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43FC4-80D0-48AC-B5C8-575302CC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9B9B9-2832-44CF-A809-1311932D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4675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3E98E-5E7F-41F6-BD13-7BE931D9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0DF50-6975-4A67-97B5-BAA105E2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8582B-A407-4612-93A6-6F12D2A3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061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C630-C76B-44F1-AAE7-F590D72A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377EA-1C26-49E3-ADE8-480A5B8E1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7CB73-3D82-4DA3-9E10-845164FE7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012C3-8EC3-4968-93A1-A25A26D7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6E2B1-1C82-4A3E-902C-D83CEF16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D2057-A655-4105-8B7D-EE86478C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186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C1CC-424C-4B37-92F0-B87F53DF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C4CD0-75A3-4E6F-97C4-F566094F5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478F6-4E54-490D-8143-D8424BFA9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DCA22-BE95-4718-B2A6-7294EDC2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7CB94-8B68-401A-9634-1D3EFBCC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BE178-79AD-48FF-B279-77E6238D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487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1CC6-CAB2-4E98-A52E-AD30E01A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1178-4F70-4E21-8E3A-1EFEC1A8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FB44-48CD-4B7D-8600-696541ACA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53F9F-B2B3-43FC-A4B1-11955057C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A2CE-B3D1-49A9-A24C-921E81504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266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D71A-1FE0-4A62-9AE2-53CD052E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8000" dirty="0">
                <a:cs typeface="B Majid Shadow" panose="00000400000000000000" pitchFamily="2" charset="-78"/>
              </a:rPr>
              <a:t>بسم الله الرحمن الرحیم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541BFF-56D6-4180-B615-129C21C49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5793-D658-29EE-160C-FF91F9E15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B6A6-86B7-6E81-AE24-8464D2D7F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Component 3: Deficiencies in the Evidence (The "Gap")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9725C-1205-744D-5F4D-2CE17EAF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This is a crucial part of the deficiencies model.</a:t>
            </a:r>
          </a:p>
          <a:p>
            <a:pPr lvl="0"/>
            <a:r>
              <a:rPr lang="en-US" dirty="0"/>
              <a:t>It involves identifying limitations, missing information, or inconsistencies in previous research that prevent a complete understanding of the problem.</a:t>
            </a:r>
          </a:p>
          <a:p>
            <a:pPr lvl="0"/>
            <a:r>
              <a:rPr lang="en-US" dirty="0"/>
              <a:t>Examples of deficiencies:</a:t>
            </a:r>
          </a:p>
          <a:p>
            <a:pPr lvl="1"/>
            <a:r>
              <a:rPr lang="en-US" dirty="0"/>
              <a:t>The literature may be dated.</a:t>
            </a:r>
          </a:p>
          <a:p>
            <a:pPr lvl="1"/>
            <a:r>
              <a:rPr lang="en-US" dirty="0"/>
              <a:t>Studies might not have explored the issue with a specific population, setting, or method.</a:t>
            </a:r>
          </a:p>
          <a:p>
            <a:pPr lvl="1"/>
            <a:r>
              <a:rPr lang="en-US" dirty="0"/>
              <a:t>Previous research might have focused on a different aspect or not connected certain variables.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225C3F-66A0-AC83-284E-E4F89FD22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8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3922"/>
    </mc:Choice>
    <mc:Fallback>
      <p:transition spd="slow" advTm="625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654B7-9214-D751-E1AD-7BD0BBCC7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1199-B132-8C2D-9E8E-12C5DE1E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Component 3: Types of Deficiencies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8EA7D-24D2-F208-6FF3-6DA49E313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topic has not been explored with specific groups, samples, or sites.</a:t>
            </a:r>
          </a:p>
          <a:p>
            <a:pPr lvl="0"/>
            <a:r>
              <a:rPr lang="en-US" dirty="0"/>
              <a:t>The literature needs to be extended to new geographical regions.</a:t>
            </a:r>
          </a:p>
          <a:p>
            <a:pPr lvl="0"/>
            <a:r>
              <a:rPr lang="en-US" dirty="0"/>
              <a:t>The existing literature is dated.</a:t>
            </a:r>
          </a:p>
          <a:p>
            <a:pPr lvl="0"/>
            <a:r>
              <a:rPr lang="en-US" dirty="0"/>
              <a:t>New methods need to be used to explore the topic.</a:t>
            </a:r>
          </a:p>
          <a:p>
            <a:pPr lvl="0"/>
            <a:r>
              <a:rPr lang="en-US" dirty="0"/>
              <a:t>Different theoretical or philosophical perspectives are needed.</a:t>
            </a:r>
          </a:p>
          <a:p>
            <a:pPr lvl="0"/>
            <a:r>
              <a:rPr lang="en-US" dirty="0"/>
              <a:t>Studies need to focus on different variables or concepts.</a:t>
            </a:r>
          </a:p>
          <a:p>
            <a:pPr lvl="0"/>
            <a:r>
              <a:rPr lang="en-US" dirty="0"/>
              <a:t>The research could include a mixed methods approach where single qualitative or quantitative studies have fallen short.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87341D-5F94-C8C6-7AEB-F3A26F37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1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0697"/>
    </mc:Choice>
    <mc:Fallback>
      <p:transition spd="slow" advTm="6310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B561A-0791-DE37-F194-FAA522FDE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03FB-3112-BE4B-F1F3-B1643D7E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Component 4: Importance of the Problem for Audiences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DCFAF-DEDA-B74A-A4E5-12E71B2E2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Conclude the introduction by discussing the practical and scholarly significance of the study.</a:t>
            </a:r>
          </a:p>
          <a:p>
            <a:pPr lvl="0"/>
            <a:r>
              <a:rPr lang="en-US" dirty="0"/>
              <a:t>Explain how the study will benefit various audiences (e.g., educators, policymakers, practitioners, specific communities, other researchers).</a:t>
            </a:r>
          </a:p>
          <a:p>
            <a:pPr lvl="0"/>
            <a:r>
              <a:rPr lang="en-US" dirty="0"/>
              <a:t>Highlight the potential contributions to knowledge, theory, policy, or practice.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95FA7F-616B-BC83-C340-24F63F446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3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9335"/>
    </mc:Choice>
    <mc:Fallback>
      <p:transition spd="slow" advTm="634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7BAE6-04C3-0BFC-F432-2C95F5463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7CA3-D8B3-70C3-E6C8-F0664E0B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Introduction Format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3A734-7CA7-33B5-7A41-2294B2B52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Introductions often follow a more structured and deductive approach.</a:t>
            </a:r>
          </a:p>
          <a:p>
            <a:pPr lvl="0"/>
            <a:r>
              <a:rPr lang="en-US" dirty="0"/>
              <a:t>Begin with the problem, support with literature, identify deficiencies, and state significance.</a:t>
            </a:r>
          </a:p>
          <a:p>
            <a:pPr lvl="0"/>
            <a:r>
              <a:rPr lang="en-US" dirty="0"/>
              <a:t>Clearly establish the variables and their relationships that will be tested.</a:t>
            </a:r>
          </a:p>
          <a:p>
            <a:pPr lvl="0"/>
            <a:r>
              <a:rPr lang="en-US" dirty="0"/>
              <a:t>The introduction typically leads directly into the research questions or hypotheses.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4DF513-ACC8-2136-3E2D-4B86FA6C1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1303"/>
    </mc:Choice>
    <mc:Fallback>
      <p:transition spd="slow" advTm="642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F3B3A-8D3B-7ADA-35AB-774522BDC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516A-CEC7-4A2F-7BA7-0E082D73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Qualitative Introduction Format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A5502-D6F7-28E5-97C4-13EC3614A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Introductions can be more flexible and emergent.</a:t>
            </a:r>
          </a:p>
          <a:p>
            <a:pPr lvl="0"/>
            <a:r>
              <a:rPr lang="en-US" dirty="0"/>
              <a:t>Often focus on introducing the central phenomenon or concept.</a:t>
            </a:r>
          </a:p>
          <a:p>
            <a:pPr lvl="0"/>
            <a:r>
              <a:rPr lang="en-US" dirty="0"/>
              <a:t>May use literature to highlight a gap in </a:t>
            </a:r>
            <a:r>
              <a:rPr lang="en-US" i="1" dirty="0"/>
              <a:t>understanding</a:t>
            </a:r>
            <a:r>
              <a:rPr lang="en-US" dirty="0"/>
              <a:t> a phenomenon from the perspective of participants, rather than a gap in statistical relationships.</a:t>
            </a:r>
          </a:p>
          <a:p>
            <a:pPr lvl="0"/>
            <a:r>
              <a:rPr lang="en-US" dirty="0"/>
              <a:t>The "deficiencies" here might relate to a lack of deep, contextualized insights.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A93924-3871-E9A4-E961-ED36F3F6D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4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1653"/>
    </mc:Choice>
    <mc:Fallback>
      <p:transition spd="slow" advTm="646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1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CC1E9-432B-D8E6-CBC1-5884953C2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8F8F-DC2E-F327-3CCC-9283398C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Mixed Methods Introduction Format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224A-7A14-3E62-8584-E105299D5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Introductions justify the need for </a:t>
            </a:r>
            <a:r>
              <a:rPr lang="en-US" i="1" dirty="0"/>
              <a:t>both</a:t>
            </a:r>
            <a:r>
              <a:rPr lang="en-US" dirty="0"/>
              <a:t> quantitative and qualitative data.</a:t>
            </a:r>
          </a:p>
          <a:p>
            <a:pPr lvl="0"/>
            <a:r>
              <a:rPr lang="en-US" dirty="0"/>
              <a:t>They often argue that neither a purely quantitative nor a purely qualitative approach would fully address the research problem.</a:t>
            </a:r>
          </a:p>
          <a:p>
            <a:pPr lvl="0"/>
            <a:r>
              <a:rPr lang="en-US" dirty="0"/>
              <a:t>The introduction highlights the unique insights gained from combining the two data types.</a:t>
            </a:r>
          </a:p>
          <a:p>
            <a:pPr lvl="0"/>
            <a:r>
              <a:rPr lang="en-US" dirty="0"/>
              <a:t>It sets the stage for integration, explaining how the two approaches will complement each other.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8C85A2-0ACE-9831-2365-63D2ABE0B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9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1984"/>
    </mc:Choice>
    <mc:Fallback>
      <p:transition spd="slow" advTm="653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914DF-D4E0-DB76-3ECC-77F4F6E5E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6D99-48A8-1D5D-E345-D1A6CB55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Example of a Deficiencies Model Introduction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DFA4E-7E39-CD2F-BC69-7517F0E6C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Example by M. L. L. in her dissertation introduction.</a:t>
            </a:r>
          </a:p>
          <a:p>
            <a:pPr lvl="0"/>
            <a:r>
              <a:rPr lang="en-US" b="1" dirty="0"/>
              <a:t>Topic:</a:t>
            </a:r>
            <a:r>
              <a:rPr lang="en-US" dirty="0"/>
              <a:t> Students-at-risk.</a:t>
            </a:r>
          </a:p>
          <a:p>
            <a:pPr lvl="0"/>
            <a:r>
              <a:rPr lang="en-US" b="1" dirty="0"/>
              <a:t>Paragraph 1:</a:t>
            </a:r>
            <a:r>
              <a:rPr lang="en-US" dirty="0"/>
              <a:t> Introduces the problem of students-at-risk, using broad statements and statistics to establish prevalence. (Research Problem)</a:t>
            </a:r>
          </a:p>
          <a:p>
            <a:pPr lvl="0"/>
            <a:r>
              <a:rPr lang="en-US" b="1" dirty="0"/>
              <a:t>Paragraph 2:</a:t>
            </a:r>
            <a:r>
              <a:rPr lang="en-US" dirty="0"/>
              <a:t> Reviews literature on excellence in education and early reform efforts, citing sources. (Evidence from Literature)</a:t>
            </a:r>
          </a:p>
          <a:p>
            <a:pPr lvl="0"/>
            <a:r>
              <a:rPr lang="en-US" b="1" dirty="0"/>
              <a:t>Paragraph 3:</a:t>
            </a:r>
            <a:r>
              <a:rPr lang="en-US" dirty="0"/>
              <a:t> Identifies the deficiency: despite attention to excellence, the needs of "marginal students" (at-risk) were not being met, and guaranteeing quality education for all received little attention. (Deficiencies in the Evidence)</a:t>
            </a:r>
          </a:p>
          <a:p>
            <a:pPr lvl="0"/>
            <a:r>
              <a:rPr lang="en-US" b="1" dirty="0"/>
              <a:t>Paragraph 4:</a:t>
            </a:r>
            <a:r>
              <a:rPr lang="en-US" dirty="0"/>
              <a:t> Discusses a specific school district's response to students at risk, indicating a practical problem needing attention. (Contextual Evidence)</a:t>
            </a:r>
          </a:p>
          <a:p>
            <a:pPr lvl="0"/>
            <a:r>
              <a:rPr lang="en-US" b="1" dirty="0"/>
              <a:t>Paragraph 5:</a:t>
            </a:r>
            <a:r>
              <a:rPr lang="en-US" dirty="0"/>
              <a:t> States the significance: The study will give voice to students at risk and identify conditions that help them succeed. (Importance for Audiences)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B0148F-F6CF-1E0D-B9C6-8330B3E7E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4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734"/>
    </mc:Choice>
    <mc:Fallback>
      <p:transition spd="slow" advTm="665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0F144-8EDE-1AA9-D58F-80AFC2A50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6FAF-6964-A3FB-2C02-34A8D9E4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Tips for Writing Introductions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EAAC-F7EC-FAC4-6E99-0E08751C0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Start broadly:</a:t>
            </a:r>
            <a:r>
              <a:rPr lang="en-US" dirty="0"/>
              <a:t> Begin with a general statement about the topic.</a:t>
            </a:r>
          </a:p>
          <a:p>
            <a:pPr lvl="0"/>
            <a:r>
              <a:rPr lang="en-US" b="1" dirty="0"/>
              <a:t>Narrow the focus:</a:t>
            </a:r>
            <a:r>
              <a:rPr lang="en-US" dirty="0"/>
              <a:t> Gradually move to the specific research problem.</a:t>
            </a:r>
          </a:p>
          <a:p>
            <a:pPr lvl="0"/>
            <a:r>
              <a:rPr lang="en-US" b="1" dirty="0"/>
              <a:t>Use strong evidence:</a:t>
            </a:r>
            <a:r>
              <a:rPr lang="en-US" dirty="0"/>
              <a:t> Support your claims with compelling literature.</a:t>
            </a:r>
          </a:p>
          <a:p>
            <a:pPr lvl="0"/>
            <a:r>
              <a:rPr lang="en-US" b="1" dirty="0"/>
              <a:t>Clearly state the gap:</a:t>
            </a:r>
            <a:r>
              <a:rPr lang="en-US" dirty="0"/>
              <a:t> Make it explicit what your study will contribute.</a:t>
            </a:r>
          </a:p>
          <a:p>
            <a:pPr lvl="0"/>
            <a:r>
              <a:rPr lang="en-US" b="1" dirty="0"/>
              <a:t>Emphasize significance:</a:t>
            </a:r>
            <a:r>
              <a:rPr lang="en-US" dirty="0"/>
              <a:t> Explain why your study matters.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261A39-3CA1-107C-0CEF-117CEDB03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7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9354"/>
    </mc:Choice>
    <mc:Fallback>
      <p:transition spd="slow" advTm="6699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E49A6-9117-69D7-FFD4-BAD9A1F61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7472-EDD0-D350-770A-D3A9F62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Common Pitfalls in Introductions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27939-CC1C-EE74-90ED-4EA5C4718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Starting too narrowly without sufficient context.</a:t>
            </a:r>
          </a:p>
          <a:p>
            <a:pPr lvl="0"/>
            <a:r>
              <a:rPr lang="en-US" dirty="0"/>
              <a:t>Lack of clear problem statement.</a:t>
            </a:r>
          </a:p>
          <a:p>
            <a:pPr lvl="0"/>
            <a:r>
              <a:rPr lang="en-US" dirty="0"/>
              <a:t>Insufficient or irrelevant literature to justify the problem.</a:t>
            </a:r>
          </a:p>
          <a:p>
            <a:pPr lvl="0"/>
            <a:r>
              <a:rPr lang="en-US" dirty="0"/>
              <a:t>Failing to clearly articulate the deficiencies or gaps in prior research.</a:t>
            </a:r>
          </a:p>
          <a:p>
            <a:pPr lvl="0"/>
            <a:r>
              <a:rPr lang="en-US" dirty="0"/>
              <a:t>Not explicitly stating the study's purpose or significance for relevant audiences.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26E907-A7E4-E592-839C-F19BDE4C2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8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7575"/>
    </mc:Choice>
    <mc:Fallback>
      <p:transition spd="slow" advTm="683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7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BDD9-3B4B-B3D2-517A-B37DC537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14B7-A0E8-76FB-C052-F9291B6C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Connecting the Introduction to Other Sections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AE03B-C403-6F7A-9B8E-D3F6CCB51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introduction should logically lead into the literature review, purpose statement, and research questions/hypotheses.</a:t>
            </a:r>
          </a:p>
          <a:p>
            <a:pPr lvl="0"/>
            <a:r>
              <a:rPr lang="en-US" dirty="0"/>
              <a:t>It sets the stage for the methodology section by framing the problem that the methods will address.</a:t>
            </a:r>
          </a:p>
          <a:p>
            <a:pPr lvl="0"/>
            <a:r>
              <a:rPr lang="en-US" dirty="0"/>
              <a:t>The research problem and its significance established in the introduction should resonate throughout the entire study.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2A8B40-624A-F714-38A1-FEB8F055D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3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6317"/>
    </mc:Choice>
    <mc:Fallback>
      <p:transition spd="slow" advTm="688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6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673A-36F7-4520-B03C-23C14F67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Chapter 5: The Introduction</a:t>
            </a:r>
            <a:br>
              <a:rPr lang="en-US" dirty="0"/>
            </a:br>
            <a:r>
              <a:rPr lang="en-US" sz="4000" dirty="0"/>
              <a:t>Crafting Effective Introductions for Research Studies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7FE33-0E9F-4845-8479-48104EFE8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Learning Objectives of Chapter 5</a:t>
            </a:r>
            <a:endParaRPr lang="en-US" dirty="0"/>
          </a:p>
          <a:p>
            <a:pPr lvl="0"/>
            <a:r>
              <a:rPr lang="en-US" dirty="0"/>
              <a:t>Construct a good abstract for a study with five key components.</a:t>
            </a:r>
          </a:p>
          <a:p>
            <a:pPr lvl="0"/>
            <a:r>
              <a:rPr lang="en-US" dirty="0"/>
              <a:t>Describe reasons for an introduction's role as a key feature of a study.</a:t>
            </a:r>
          </a:p>
          <a:p>
            <a:pPr lvl="0"/>
            <a:r>
              <a:rPr lang="en-US" dirty="0"/>
              <a:t>Compare an introduction for a qualitative, quantitative, and mixed methods study.</a:t>
            </a:r>
          </a:p>
          <a:p>
            <a:pPr lvl="0"/>
            <a:r>
              <a:rPr lang="en-US" dirty="0"/>
              <a:t>Describe the four components of a good introduction to a study.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138BBB-79AE-B57E-25F9-FB3619714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7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1981"/>
    </mc:Choice>
    <mc:Fallback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E8C63-9996-F67F-17C6-AA6C70CF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FAFF-3630-8ED1-7376-745C505E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The Introduction as a "Mini-Roadmap"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2590-A1A7-381F-CF6E-5FD7D28C9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Think of the introduction as a brief roadmap for your entire study.</a:t>
            </a:r>
          </a:p>
          <a:p>
            <a:pPr lvl="0"/>
            <a:r>
              <a:rPr lang="en-US" dirty="0"/>
              <a:t>It tells the reader where you're starting (the problem), why you're taking this journey (the gaps and significance), and what you aim to achieve (the purpose).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FF818A-E3BE-7FBE-55B9-A83DE938A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4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4056"/>
    </mc:Choice>
    <mc:Fallback>
      <p:transition spd="slow" advTm="6924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A6E9C-5098-5EBD-4DB1-32793FCDA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AA4D-5C01-8C94-0376-D4443BDA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Refining and Revising the Introduction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38B11-5270-9664-8E45-D029EAF71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introduction is often one of the last sections to be finalized, as it requires a clear understanding of the entire study.</a:t>
            </a:r>
          </a:p>
          <a:p>
            <a:pPr lvl="0"/>
            <a:r>
              <a:rPr lang="en-US" dirty="0"/>
              <a:t>Be prepared to revise it multiple times as your research evolves and your understanding deepens.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14D6E9-1081-D3D1-60C1-BC091AAA7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4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2855"/>
    </mc:Choice>
    <mc:Fallback>
      <p:transition spd="slow" advTm="696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2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48B4F-C74C-7BC8-7C36-383AE5C6B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B1823-7730-323C-8B7B-0C8FFAEB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Importance of the Abstract-Introduction Connection</a:t>
            </a:r>
            <a:endParaRPr lang="fa-I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58399-506A-4EAF-25B6-1BD37A4F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While separate, ensure your abstract accurately reflects the introduction's content and overall study focus.</a:t>
            </a:r>
          </a:p>
          <a:p>
            <a:pPr lvl="0"/>
            <a:r>
              <a:rPr lang="en-US" dirty="0"/>
              <a:t>Consistency between the abstract and introduction helps establish clarity and credibility.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5F9B00-7A29-195B-7595-85C4BD795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3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071"/>
    </mc:Choice>
    <mc:Fallback>
      <p:transition spd="slow" advTm="700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FD2E0-AB01-4E48-1751-9EE405330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C4B70-5E70-5345-F5A8-FEF7F8BE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Practical Advice for Students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6ADEC-407B-9506-1BBD-A97DFFE22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Read introductions in high-quality published articles in your field.</a:t>
            </a:r>
          </a:p>
          <a:p>
            <a:pPr lvl="0"/>
            <a:r>
              <a:rPr lang="en-US" dirty="0"/>
              <a:t>Pay attention to how authors structure their arguments and establish the problem.</a:t>
            </a:r>
          </a:p>
          <a:p>
            <a:pPr lvl="0"/>
            <a:r>
              <a:rPr lang="en-US" dirty="0"/>
              <a:t>Practice writing different versions of introductions to see what works best for your topic and approach.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CB6B4B-73FC-0FF4-2911-35EAA8751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1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4930"/>
    </mc:Choice>
    <mc:Fallback>
      <p:transition spd="slow" advTm="704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4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E37F0-BBFE-2144-A41C-9A137E38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0EA95-3EE1-E76E-D8A8-CDB980EA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Conclusion of Introduction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EF915-AC22-98E0-E098-FAB8128B4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 strong introduction is paramount for any research study.</a:t>
            </a:r>
          </a:p>
          <a:p>
            <a:pPr lvl="0"/>
            <a:r>
              <a:rPr lang="en-US" dirty="0"/>
              <a:t>It grabs the reader's attention, justifies the research, and sets the intellectual foundation for what follows.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2E39B1-9560-C56D-06E3-35B99A6C5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7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8291"/>
    </mc:Choice>
    <mc:Fallback>
      <p:transition spd="slow" advTm="706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8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B4D3-CCB5-BA9C-3BF2-AE59FDD2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72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Thank you for your attention</a:t>
            </a:r>
            <a:endParaRPr lang="fa-IR" dirty="0">
              <a:latin typeface="Arial Black" panose="020B0A040201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2A5356-5399-E9B0-7EE7-25A29AAC9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409"/>
    </mc:Choice>
    <mc:Fallback xmlns="">
      <p:transition spd="slow" advTm="223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BF8CD-3250-6779-6070-66FA6582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8E43D-BEDD-C912-FFB8-5915FF21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The Abstract: Definition and Purpose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B6DD1-71BE-D4F4-6D8E-00175B8C3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An abstract is a short summary of a research study, typically 150-250 words.</a:t>
            </a:r>
          </a:p>
          <a:p>
            <a:pPr lvl="0"/>
            <a:r>
              <a:rPr lang="en-US" dirty="0"/>
              <a:t>It provides a quick overview for readers to decide if the full article is relevant.</a:t>
            </a:r>
          </a:p>
          <a:p>
            <a:pPr lvl="0"/>
            <a:r>
              <a:rPr lang="en-US" dirty="0"/>
              <a:t>It helps researchers sort through extensive literature and provides keywords for online searches.</a:t>
            </a:r>
          </a:p>
          <a:p>
            <a:r>
              <a:rPr lang="en-US" dirty="0"/>
              <a:t>While not technically part of the introduction, it often serves as a first impression.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520521-6757-6B58-A121-1CA6A05A2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3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9393"/>
    </mc:Choice>
    <mc:Fallback>
      <p:transition spd="slow" advTm="5829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9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22C41-A3C6-00E5-1071-F34607D06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4453-D2ED-436D-5972-771BF288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Five Key Components of a Good Abstract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F07C-0502-0879-7B85-1B9DDEBED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1-Research problem:</a:t>
            </a:r>
            <a:r>
              <a:rPr lang="en-US" dirty="0"/>
              <a:t> The central issue being addressed.</a:t>
            </a:r>
          </a:p>
          <a:p>
            <a:pPr lvl="0"/>
            <a:r>
              <a:rPr lang="en-US" b="1" dirty="0"/>
              <a:t>2-Participants:</a:t>
            </a:r>
            <a:r>
              <a:rPr lang="en-US" dirty="0"/>
              <a:t> Who was involved in the study (e.g., sample, population).</a:t>
            </a:r>
          </a:p>
          <a:p>
            <a:pPr lvl="0"/>
            <a:r>
              <a:rPr lang="en-US" b="1" dirty="0"/>
              <a:t>3-Methodology:</a:t>
            </a:r>
            <a:r>
              <a:rPr lang="en-US" dirty="0"/>
              <a:t> The research design and key procedures.</a:t>
            </a:r>
          </a:p>
          <a:p>
            <a:pPr lvl="0"/>
            <a:r>
              <a:rPr lang="en-US" b="1" dirty="0"/>
              <a:t>4-Major findings:</a:t>
            </a:r>
            <a:r>
              <a:rPr lang="en-US" dirty="0"/>
              <a:t> The main results of the study.</a:t>
            </a:r>
          </a:p>
          <a:p>
            <a:pPr lvl="0"/>
            <a:r>
              <a:rPr lang="en-US" b="1" dirty="0"/>
              <a:t>5-Conclusions/Implications:</a:t>
            </a:r>
            <a:r>
              <a:rPr lang="en-US" dirty="0"/>
              <a:t> Broader meaning of the findings or implications for practice.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A2D96-42D6-E7D4-1D48-94F9255B9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1752"/>
    </mc:Choice>
    <mc:Fallback>
      <p:transition spd="slow" advTm="589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1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1BA50-B234-5DA2-76F0-566641911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E56D-A645-80A9-266C-11FF5521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The Introduction's Role as a Key Feature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ADB76-88DB-7F74-34BE-35C1ACC97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introduction sets the stage for the entire research project.</a:t>
            </a:r>
          </a:p>
          <a:p>
            <a:pPr lvl="0"/>
            <a:r>
              <a:rPr lang="en-US" dirty="0"/>
              <a:t>It informs readers about the topic, its importance, and the specific focus of the study.</a:t>
            </a:r>
          </a:p>
          <a:p>
            <a:pPr lvl="0"/>
            <a:r>
              <a:rPr lang="en-US" dirty="0"/>
              <a:t>It serves as a hook, drawing the reader in and demonstrating the study's relevance.</a:t>
            </a:r>
          </a:p>
          <a:p>
            <a:pPr lvl="0"/>
            <a:r>
              <a:rPr lang="en-US" dirty="0"/>
              <a:t>It provides context and background information necessary for understanding the research.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0FEF4C-8B48-6391-36F1-1016129B4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0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3601"/>
    </mc:Choice>
    <mc:Fallback>
      <p:transition spd="slow" advTm="594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50A07-286C-5EEC-9ABB-F795942E2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87CD-5F9A-DD01-4901-634033A05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Crafting a Good Introduction: General Principles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8501A-A61F-E264-3078-9025E525B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Introduce the problem being studied.</a:t>
            </a:r>
          </a:p>
          <a:p>
            <a:pPr lvl="0"/>
            <a:r>
              <a:rPr lang="en-US" dirty="0"/>
              <a:t>Place the problem within the larger context of the existing literature.</a:t>
            </a:r>
          </a:p>
          <a:p>
            <a:pPr lvl="0"/>
            <a:r>
              <a:rPr lang="en-US" dirty="0"/>
              <a:t>Identify gaps or deficiencies in current knowledge that the study will address.</a:t>
            </a:r>
          </a:p>
          <a:p>
            <a:pPr lvl="0"/>
            <a:r>
              <a:rPr lang="en-US" dirty="0"/>
              <a:t>State the purpose of the study.</a:t>
            </a:r>
          </a:p>
          <a:p>
            <a:pPr lvl="0"/>
            <a:r>
              <a:rPr lang="en-US" dirty="0"/>
              <a:t>Signal to the reader the research questions or hypotheses.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4A9690-4754-33F6-932E-3B5477AE9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2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9568"/>
    </mc:Choice>
    <mc:Fallback>
      <p:transition spd="slow" advTm="598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672FE-A56F-2D08-1B7F-A0020E30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1B64-F91E-9750-D8E4-8D9B2F32D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The "Deficiencies Model" for an Introduction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9071E-6786-2B35-6908-2EFC5FA01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This model is a template for structuring an introduction, often used in proposals and dissertations.</a:t>
            </a:r>
          </a:p>
          <a:p>
            <a:pPr lvl="0"/>
            <a:r>
              <a:rPr lang="en-US" dirty="0"/>
              <a:t>It emphasizes establishing gaps in past research.</a:t>
            </a:r>
          </a:p>
          <a:p>
            <a:pPr lvl="0"/>
            <a:r>
              <a:rPr lang="en-US" b="1" dirty="0"/>
              <a:t>Four key components:</a:t>
            </a:r>
            <a:endParaRPr lang="en-US" dirty="0"/>
          </a:p>
          <a:p>
            <a:pPr lvl="1"/>
            <a:r>
              <a:rPr lang="en-US" dirty="0"/>
              <a:t>1-The research problem.</a:t>
            </a:r>
          </a:p>
          <a:p>
            <a:pPr lvl="1"/>
            <a:r>
              <a:rPr lang="en-US" dirty="0"/>
              <a:t>2-Evidence from the literature justifying the problem.</a:t>
            </a:r>
          </a:p>
          <a:p>
            <a:pPr lvl="1"/>
            <a:r>
              <a:rPr lang="en-US" dirty="0"/>
              <a:t>3-Deficiencies in the evidence.</a:t>
            </a:r>
          </a:p>
          <a:p>
            <a:pPr lvl="1"/>
            <a:r>
              <a:rPr lang="en-US" dirty="0"/>
              <a:t>4-The importance of the problem for audiences.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61D20E-1D2E-0EEE-2AC5-22169714D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0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7952"/>
    </mc:Choice>
    <mc:Fallback>
      <p:transition spd="slow" advTm="603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1947F-A296-9E0A-13D7-339427976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56C1-A9B9-AE66-CB05-5D418063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Component 1: The Research Problem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87C9C-DD9F-9719-BF3C-A54DF7805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Begin the introduction by introducing the general topic.</a:t>
            </a:r>
          </a:p>
          <a:p>
            <a:pPr lvl="0"/>
            <a:r>
              <a:rPr lang="en-US" dirty="0"/>
              <a:t>Immediately establish the "research problem"—the issue or concern that leads to the need for the study.</a:t>
            </a:r>
          </a:p>
          <a:p>
            <a:pPr lvl="0"/>
            <a:r>
              <a:rPr lang="en-US" dirty="0"/>
              <a:t>The problem should be clearly stated as a "social problem," "educational problem," or "health problem."</a:t>
            </a:r>
          </a:p>
          <a:p>
            <a:pPr lvl="0"/>
            <a:r>
              <a:rPr lang="en-US" dirty="0"/>
              <a:t>A common approach is to present it as a "problem statement," often within the first paragraph.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388057-3FDB-7DF1-8D23-7AEDFEC36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8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903"/>
    </mc:Choice>
    <mc:Fallback>
      <p:transition spd="slow" advTm="612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3C02C-E77D-C0E1-E804-577C3571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07B67-EF6C-D18B-A3F1-3DC02112A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Component 2: Justifying the Problem with Literature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3162F-784C-61D9-E69D-47AF8B431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After stating the problem, provide evidence from the literature that documents and supports its existence.</a:t>
            </a:r>
          </a:p>
          <a:p>
            <a:pPr lvl="0"/>
            <a:r>
              <a:rPr lang="en-US" dirty="0"/>
              <a:t>This involves citing studies that highlight the prevalence, impact, or significance of the problem.</a:t>
            </a:r>
          </a:p>
          <a:p>
            <a:pPr lvl="0"/>
            <a:r>
              <a:rPr lang="en-US" dirty="0"/>
              <a:t>Use a mix of primary and secondary sources.</a:t>
            </a:r>
          </a:p>
          <a:p>
            <a:pPr lvl="0"/>
            <a:r>
              <a:rPr lang="en-US" dirty="0"/>
              <a:t>Avoid simply summarizing; instead, use the literature to build a logical case for the problem.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D901B6-8472-2880-E84A-0287BECB4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6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5913"/>
    </mc:Choice>
    <mc:Fallback>
      <p:transition spd="slow" advTm="616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1492</Words>
  <Application>Microsoft Office PowerPoint</Application>
  <PresentationFormat>Widescreen</PresentationFormat>
  <Paragraphs>122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B Majid Shadow</vt:lpstr>
      <vt:lpstr>Calibri</vt:lpstr>
      <vt:lpstr>Calibri Light</vt:lpstr>
      <vt:lpstr>Office Theme</vt:lpstr>
      <vt:lpstr>بسم الله الرحمن الرحیم</vt:lpstr>
      <vt:lpstr>Chapter 5: The Introduction Crafting Effective Introductions for Research Studies</vt:lpstr>
      <vt:lpstr>The Abstract: Definition and Purpose</vt:lpstr>
      <vt:lpstr>Five Key Components of a Good Abstract</vt:lpstr>
      <vt:lpstr>The Introduction's Role as a Key Feature</vt:lpstr>
      <vt:lpstr>Crafting a Good Introduction: General Principles</vt:lpstr>
      <vt:lpstr>The "Deficiencies Model" for an Introduction</vt:lpstr>
      <vt:lpstr>Component 1: The Research Problem</vt:lpstr>
      <vt:lpstr>Component 2: Justifying the Problem with Literature</vt:lpstr>
      <vt:lpstr>Component 3: Deficiencies in the Evidence (The "Gap")</vt:lpstr>
      <vt:lpstr>Component 3: Types of Deficiencies</vt:lpstr>
      <vt:lpstr>Component 4: Importance of the Problem for Audiences</vt:lpstr>
      <vt:lpstr>Quantitative Introduction Format</vt:lpstr>
      <vt:lpstr>Qualitative Introduction Format</vt:lpstr>
      <vt:lpstr>Mixed Methods Introduction Format</vt:lpstr>
      <vt:lpstr>Example of a Deficiencies Model Introduction</vt:lpstr>
      <vt:lpstr>Tips for Writing Introductions</vt:lpstr>
      <vt:lpstr>Common Pitfalls in Introductions</vt:lpstr>
      <vt:lpstr>Connecting the Introduction to Other Sections</vt:lpstr>
      <vt:lpstr>The Introduction as a "Mini-Roadmap"</vt:lpstr>
      <vt:lpstr>Refining and Revising the Introduction</vt:lpstr>
      <vt:lpstr>Importance of the Abstract-Introduction Connection</vt:lpstr>
      <vt:lpstr>Practical Advice for Students</vt:lpstr>
      <vt:lpstr>Conclusion of Introduction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Writing Strategies and Ethical Considerations 1</dc:title>
  <dc:creator>Administrator</dc:creator>
  <cp:lastModifiedBy>admin</cp:lastModifiedBy>
  <cp:revision>48</cp:revision>
  <dcterms:created xsi:type="dcterms:W3CDTF">2025-07-23T06:20:54Z</dcterms:created>
  <dcterms:modified xsi:type="dcterms:W3CDTF">2025-08-02T09:31:04Z</dcterms:modified>
</cp:coreProperties>
</file>