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6" r:id="rId3"/>
    <p:sldId id="278" r:id="rId4"/>
    <p:sldId id="281" r:id="rId5"/>
    <p:sldId id="282" r:id="rId6"/>
    <p:sldId id="283" r:id="rId7"/>
    <p:sldId id="284" r:id="rId8"/>
    <p:sldId id="285" r:id="rId9"/>
    <p:sldId id="286" r:id="rId10"/>
    <p:sldId id="287" r:id="rId11"/>
    <p:sldId id="288" r:id="rId12"/>
    <p:sldId id="289" r:id="rId13"/>
    <p:sldId id="290" r:id="rId14"/>
    <p:sldId id="291" r:id="rId15"/>
    <p:sldId id="292" r:id="rId16"/>
    <p:sldId id="294" r:id="rId17"/>
    <p:sldId id="295" r:id="rId18"/>
    <p:sldId id="297" r:id="rId19"/>
    <p:sldId id="298" r:id="rId20"/>
    <p:sldId id="299" r:id="rId21"/>
    <p:sldId id="300" r:id="rId22"/>
    <p:sldId id="301" r:id="rId23"/>
    <p:sldId id="303" r:id="rId24"/>
    <p:sldId id="304" r:id="rId25"/>
    <p:sldId id="305" r:id="rId26"/>
    <p:sldId id="306" r:id="rId27"/>
    <p:sldId id="307" r:id="rId28"/>
    <p:sldId id="308" r:id="rId29"/>
    <p:sldId id="309" r:id="rId30"/>
    <p:sldId id="280" r:id="rId31"/>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C0842-00A6-4638-BDFB-C5D30F429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FA56BFDC-6966-40A7-82F5-CEA805B047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FDC91AA0-7F33-4165-9363-26FF962D1871}"/>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5" name="Footer Placeholder 4">
            <a:extLst>
              <a:ext uri="{FF2B5EF4-FFF2-40B4-BE49-F238E27FC236}">
                <a16:creationId xmlns:a16="http://schemas.microsoft.com/office/drawing/2014/main" id="{17A53A34-41D4-46D5-8D47-0EAADBC31432}"/>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19717D81-D51E-48FE-9E27-70DFAD41E1D4}"/>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333403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6663-A211-40F6-BF04-508209A3531E}"/>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804D771C-5263-430D-9083-4EE31C4D4E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1784BC88-0B41-408A-8B39-582382A35099}"/>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5" name="Footer Placeholder 4">
            <a:extLst>
              <a:ext uri="{FF2B5EF4-FFF2-40B4-BE49-F238E27FC236}">
                <a16:creationId xmlns:a16="http://schemas.microsoft.com/office/drawing/2014/main" id="{A5BF3B75-C7EC-4198-B3DB-47ED75B7587C}"/>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C8437FF0-6C5C-4035-8717-77004AEEF3FF}"/>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353181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BD8735-50EC-4961-87AA-940157A587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4BB7CC08-8CA9-42D0-BE68-297533186E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463B770B-EA9E-4932-B4C6-0033163945D4}"/>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5" name="Footer Placeholder 4">
            <a:extLst>
              <a:ext uri="{FF2B5EF4-FFF2-40B4-BE49-F238E27FC236}">
                <a16:creationId xmlns:a16="http://schemas.microsoft.com/office/drawing/2014/main" id="{51B27810-2573-4038-8FC3-2207B8C19F62}"/>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A0DE7F90-0C7C-419D-AEB1-BA7281E68F64}"/>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3416324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65D9-6FCD-4321-8B24-1AB19A1F9585}"/>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9C1E629E-AE2E-4418-8AD3-4DB0AEFE51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F4968266-3AF7-41D8-BBAE-2C02FC017D2D}"/>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5" name="Footer Placeholder 4">
            <a:extLst>
              <a:ext uri="{FF2B5EF4-FFF2-40B4-BE49-F238E27FC236}">
                <a16:creationId xmlns:a16="http://schemas.microsoft.com/office/drawing/2014/main" id="{8EE5DE53-5394-49EA-BE65-8D0F81663208}"/>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F122CA9D-333F-4CB5-8C57-0251273DB6C6}"/>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2852595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A81F-BC1C-43C6-98C4-A1005C40E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4395D2FF-3AF4-4BF8-8450-8C580CD1A7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AA8E47-2CB4-4D8A-98B2-C7B143D38B01}"/>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5" name="Footer Placeholder 4">
            <a:extLst>
              <a:ext uri="{FF2B5EF4-FFF2-40B4-BE49-F238E27FC236}">
                <a16:creationId xmlns:a16="http://schemas.microsoft.com/office/drawing/2014/main" id="{33BC3CD2-DAB2-4328-B95B-EC116810819A}"/>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8D45A1E3-AD7B-4832-ACD7-299212AC59E7}"/>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3109280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CCA9-6A72-457D-9321-80CD0C272838}"/>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E381F254-20AC-4104-B7C6-6497CFB1D9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219BABAE-C0A0-447E-B3F0-145B8AD532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B6686339-B445-45DD-A05A-395F6799F522}"/>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6" name="Footer Placeholder 5">
            <a:extLst>
              <a:ext uri="{FF2B5EF4-FFF2-40B4-BE49-F238E27FC236}">
                <a16:creationId xmlns:a16="http://schemas.microsoft.com/office/drawing/2014/main" id="{3B6BE2A3-612B-4073-9976-DA5486BE2013}"/>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F81CFB4B-C82A-4A40-8398-AB0DA9E574A5}"/>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142760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4662-E9FD-4607-B235-6A5CDCBC7722}"/>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BFD0447F-18F2-488D-855E-6E48324679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8646D-79B1-4303-917A-F8AAF0A12B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CE474884-BC8E-4B48-96EE-B9D9FF3931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8485D1-6FA1-4F0E-821F-0B45E42109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30FD88C8-D02C-4E8B-993B-F586FC8D0E9F}"/>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8" name="Footer Placeholder 7">
            <a:extLst>
              <a:ext uri="{FF2B5EF4-FFF2-40B4-BE49-F238E27FC236}">
                <a16:creationId xmlns:a16="http://schemas.microsoft.com/office/drawing/2014/main" id="{CB677C7A-B247-4666-B9D3-A60360085AB0}"/>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9FDD65BF-6073-4A21-8242-C6AFDE901550}"/>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154248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CD64-340E-489D-A6C4-5C408A5A2AE4}"/>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31490F22-61F7-475E-95A5-EA4F94EF8CE2}"/>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4" name="Footer Placeholder 3">
            <a:extLst>
              <a:ext uri="{FF2B5EF4-FFF2-40B4-BE49-F238E27FC236}">
                <a16:creationId xmlns:a16="http://schemas.microsoft.com/office/drawing/2014/main" id="{46443FC4-80D0-48AC-B5C8-575302CC3AA8}"/>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D9C9B9B9-2832-44CF-A809-1311932DDB9A}"/>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385467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B3E98E-5E7F-41F6-BD13-7BE931D913ED}"/>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3" name="Footer Placeholder 2">
            <a:extLst>
              <a:ext uri="{FF2B5EF4-FFF2-40B4-BE49-F238E27FC236}">
                <a16:creationId xmlns:a16="http://schemas.microsoft.com/office/drawing/2014/main" id="{5570DF50-6975-4A67-97B5-BAA105E2BE09}"/>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C498582B-A407-4612-93A6-6F12D2A371E3}"/>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288061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AC630-C76B-44F1-AAE7-F590D72A8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8C1377EA-1C26-49E3-ADE8-480A5B8E1A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CC87CB73-3D82-4DA3-9E10-845164FE7C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012C3-8EC3-4968-93A1-A25A26D7E946}"/>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6" name="Footer Placeholder 5">
            <a:extLst>
              <a:ext uri="{FF2B5EF4-FFF2-40B4-BE49-F238E27FC236}">
                <a16:creationId xmlns:a16="http://schemas.microsoft.com/office/drawing/2014/main" id="{BC46E2B1-1C82-4A3E-902C-D83CEF162F24}"/>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6DAD2057-A655-4105-8B7D-EE86478C26F5}"/>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80186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EC1CC-424C-4B37-92F0-B87F53DF38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92BC4CD0-75A3-4E6F-97C4-F566094F5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59B478F6-4E54-490D-8143-D8424BFA9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DCA22-BE95-4718-B2A6-7294EDC28D9C}"/>
              </a:ext>
            </a:extLst>
          </p:cNvPr>
          <p:cNvSpPr>
            <a:spLocks noGrp="1"/>
          </p:cNvSpPr>
          <p:nvPr>
            <p:ph type="dt" sz="half" idx="10"/>
          </p:nvPr>
        </p:nvSpPr>
        <p:spPr/>
        <p:txBody>
          <a:bodyPr/>
          <a:lstStyle/>
          <a:p>
            <a:fld id="{28D49FAC-57F3-4986-B5B4-B393CC81FAAC}" type="datetimeFigureOut">
              <a:rPr lang="fa-IR" smtClean="0"/>
              <a:t>09/02/1447</a:t>
            </a:fld>
            <a:endParaRPr lang="fa-IR"/>
          </a:p>
        </p:txBody>
      </p:sp>
      <p:sp>
        <p:nvSpPr>
          <p:cNvPr id="6" name="Footer Placeholder 5">
            <a:extLst>
              <a:ext uri="{FF2B5EF4-FFF2-40B4-BE49-F238E27FC236}">
                <a16:creationId xmlns:a16="http://schemas.microsoft.com/office/drawing/2014/main" id="{2757CB94-8B68-401A-9634-1D3EFBCCC3A8}"/>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3CFBE178-79AD-48FF-B279-77E6238D0F98}"/>
              </a:ext>
            </a:extLst>
          </p:cNvPr>
          <p:cNvSpPr>
            <a:spLocks noGrp="1"/>
          </p:cNvSpPr>
          <p:nvPr>
            <p:ph type="sldNum" sz="quarter" idx="12"/>
          </p:nvPr>
        </p:nvSpPr>
        <p:spPr/>
        <p:txBody>
          <a:bodyPr/>
          <a:lstStyle/>
          <a:p>
            <a:fld id="{049CA3E9-57E8-4E68-826B-207F1031742A}" type="slidenum">
              <a:rPr lang="fa-IR" smtClean="0"/>
              <a:t>‹#›</a:t>
            </a:fld>
            <a:endParaRPr lang="fa-IR"/>
          </a:p>
        </p:txBody>
      </p:sp>
    </p:spTree>
    <p:extLst>
      <p:ext uri="{BB962C8B-B14F-4D97-AF65-F5344CB8AC3E}">
        <p14:creationId xmlns:p14="http://schemas.microsoft.com/office/powerpoint/2010/main" val="1914879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C1CC6-CAB2-4E98-A52E-AD30E01AE5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35C71178-4F70-4E21-8E3A-1EFEC1A8C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129FFB44-48CD-4B7D-8600-696541ACA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49FAC-57F3-4986-B5B4-B393CC81FAAC}" type="datetimeFigureOut">
              <a:rPr lang="fa-IR" smtClean="0"/>
              <a:t>09/02/1447</a:t>
            </a:fld>
            <a:endParaRPr lang="fa-IR"/>
          </a:p>
        </p:txBody>
      </p:sp>
      <p:sp>
        <p:nvSpPr>
          <p:cNvPr id="5" name="Footer Placeholder 4">
            <a:extLst>
              <a:ext uri="{FF2B5EF4-FFF2-40B4-BE49-F238E27FC236}">
                <a16:creationId xmlns:a16="http://schemas.microsoft.com/office/drawing/2014/main" id="{86453F9F-B2B3-43FC-A4B1-11955057C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a:extLst>
              <a:ext uri="{FF2B5EF4-FFF2-40B4-BE49-F238E27FC236}">
                <a16:creationId xmlns:a16="http://schemas.microsoft.com/office/drawing/2014/main" id="{43C7A2CE-B3D1-49A9-A24C-921E81504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CA3E9-57E8-4E68-826B-207F1031742A}" type="slidenum">
              <a:rPr lang="fa-IR" smtClean="0"/>
              <a:t>‹#›</a:t>
            </a:fld>
            <a:endParaRPr lang="fa-IR"/>
          </a:p>
        </p:txBody>
      </p:sp>
    </p:spTree>
    <p:extLst>
      <p:ext uri="{BB962C8B-B14F-4D97-AF65-F5344CB8AC3E}">
        <p14:creationId xmlns:p14="http://schemas.microsoft.com/office/powerpoint/2010/main" val="2132667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AD71A-1FE0-4A62-9AE2-53CD052E6186}"/>
              </a:ext>
            </a:extLst>
          </p:cNvPr>
          <p:cNvSpPr>
            <a:spLocks noGrp="1"/>
          </p:cNvSpPr>
          <p:nvPr>
            <p:ph type="title"/>
          </p:nvPr>
        </p:nvSpPr>
        <p:spPr>
          <a:xfrm>
            <a:off x="1049215" y="2766218"/>
            <a:ext cx="10515600" cy="1325563"/>
          </a:xfrm>
        </p:spPr>
        <p:txBody>
          <a:bodyPr>
            <a:normAutofit/>
          </a:bodyPr>
          <a:lstStyle/>
          <a:p>
            <a:pPr algn="ctr"/>
            <a:r>
              <a:rPr lang="fa-IR" sz="8000" dirty="0">
                <a:cs typeface="B Majid Shadow" panose="00000400000000000000" pitchFamily="2" charset="-78"/>
              </a:rPr>
              <a:t>بسم الله الرحمن الرحیم</a:t>
            </a:r>
          </a:p>
        </p:txBody>
      </p:sp>
      <p:pic>
        <p:nvPicPr>
          <p:cNvPr id="3" name="Recorded Sound">
            <a:hlinkClick r:id="" action="ppaction://media"/>
            <a:extLst>
              <a:ext uri="{FF2B5EF4-FFF2-40B4-BE49-F238E27FC236}">
                <a16:creationId xmlns:a16="http://schemas.microsoft.com/office/drawing/2014/main" id="{CD541BFF-56D6-4180-B615-129C21C49F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9000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A066A-5A31-EB9E-7581-E4EB2E1AB6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B678D-2578-06AD-3CD8-9243037C9DBB}"/>
              </a:ext>
            </a:extLst>
          </p:cNvPr>
          <p:cNvSpPr>
            <a:spLocks noGrp="1"/>
          </p:cNvSpPr>
          <p:nvPr>
            <p:ph type="title"/>
          </p:nvPr>
        </p:nvSpPr>
        <p:spPr/>
        <p:txBody>
          <a:bodyPr>
            <a:normAutofit/>
          </a:bodyPr>
          <a:lstStyle/>
          <a:p>
            <a:pPr algn="ctr"/>
            <a:r>
              <a:rPr lang="en-US" b="1" dirty="0"/>
              <a:t>Qualitative Purpose Statements: Location and Language</a:t>
            </a:r>
            <a:endParaRPr lang="fa-IR" dirty="0"/>
          </a:p>
        </p:txBody>
      </p:sp>
      <p:sp>
        <p:nvSpPr>
          <p:cNvPr id="3" name="Content Placeholder 2">
            <a:extLst>
              <a:ext uri="{FF2B5EF4-FFF2-40B4-BE49-F238E27FC236}">
                <a16:creationId xmlns:a16="http://schemas.microsoft.com/office/drawing/2014/main" id="{1A94A80A-24EA-699A-7D2F-AC8935A0D69C}"/>
              </a:ext>
            </a:extLst>
          </p:cNvPr>
          <p:cNvSpPr>
            <a:spLocks noGrp="1"/>
          </p:cNvSpPr>
          <p:nvPr>
            <p:ph idx="1"/>
          </p:nvPr>
        </p:nvSpPr>
        <p:spPr/>
        <p:txBody>
          <a:bodyPr>
            <a:normAutofit/>
          </a:bodyPr>
          <a:lstStyle/>
          <a:p>
            <a:pPr lvl="0"/>
            <a:r>
              <a:rPr lang="en-US" dirty="0"/>
              <a:t>Typically found in the introduction section of a qualitative study.</a:t>
            </a:r>
          </a:p>
          <a:p>
            <a:pPr lvl="0"/>
            <a:r>
              <a:rPr lang="en-US" dirty="0"/>
              <a:t>Use phrases that signal the intent (e.g., "The purpose of this study is...").</a:t>
            </a:r>
          </a:p>
          <a:p>
            <a:pPr lvl="0"/>
            <a:r>
              <a:rPr lang="en-US" dirty="0"/>
              <a:t>Identify the participants in the study and the research site.</a:t>
            </a:r>
          </a:p>
          <a:p>
            <a:pPr lvl="0"/>
            <a:r>
              <a:rPr lang="en-US" dirty="0"/>
              <a:t>Define the central phenomenon.</a:t>
            </a:r>
          </a:p>
          <a:p>
            <a:endParaRPr lang="fa-IR" dirty="0"/>
          </a:p>
        </p:txBody>
      </p:sp>
      <p:pic>
        <p:nvPicPr>
          <p:cNvPr id="4" name="Recorded Sound">
            <a:hlinkClick r:id="" action="ppaction://media"/>
            <a:extLst>
              <a:ext uri="{FF2B5EF4-FFF2-40B4-BE49-F238E27FC236}">
                <a16:creationId xmlns:a16="http://schemas.microsoft.com/office/drawing/2014/main" id="{87B494A8-ED75-9CEB-A8D3-32E5F87BAA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85167844"/>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954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7AC2-C956-B929-0B98-899A158070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DDB22-AF2A-927F-CC94-C5A74623930D}"/>
              </a:ext>
            </a:extLst>
          </p:cNvPr>
          <p:cNvSpPr>
            <a:spLocks noGrp="1"/>
          </p:cNvSpPr>
          <p:nvPr>
            <p:ph type="title"/>
          </p:nvPr>
        </p:nvSpPr>
        <p:spPr>
          <a:xfrm>
            <a:off x="408373" y="365125"/>
            <a:ext cx="10945427" cy="1325563"/>
          </a:xfrm>
        </p:spPr>
        <p:txBody>
          <a:bodyPr>
            <a:normAutofit/>
          </a:bodyPr>
          <a:lstStyle/>
          <a:p>
            <a:pPr algn="ctr"/>
            <a:r>
              <a:rPr lang="en-US" b="1" dirty="0"/>
              <a:t>Example of a Qualitative Purpose Statement Script</a:t>
            </a:r>
            <a:endParaRPr lang="fa-IR" dirty="0"/>
          </a:p>
        </p:txBody>
      </p:sp>
      <p:sp>
        <p:nvSpPr>
          <p:cNvPr id="3" name="Content Placeholder 2">
            <a:extLst>
              <a:ext uri="{FF2B5EF4-FFF2-40B4-BE49-F238E27FC236}">
                <a16:creationId xmlns:a16="http://schemas.microsoft.com/office/drawing/2014/main" id="{1A0D4418-EA80-560D-4117-356AE231CADB}"/>
              </a:ext>
            </a:extLst>
          </p:cNvPr>
          <p:cNvSpPr>
            <a:spLocks noGrp="1"/>
          </p:cNvSpPr>
          <p:nvPr>
            <p:ph idx="1"/>
          </p:nvPr>
        </p:nvSpPr>
        <p:spPr/>
        <p:txBody>
          <a:bodyPr>
            <a:normAutofit/>
          </a:bodyPr>
          <a:lstStyle/>
          <a:p>
            <a:pPr lvl="0"/>
            <a:r>
              <a:rPr lang="en-US" dirty="0"/>
              <a:t>"The purpose of this [research design] study will be to [action verb, e.g., "explore," "understand," "discover"] the [central phenomenon] for [participants] at [research site]."</a:t>
            </a:r>
          </a:p>
          <a:p>
            <a:pPr lvl="0"/>
            <a:r>
              <a:rPr lang="en-US" b="1" dirty="0"/>
              <a:t>Example:</a:t>
            </a:r>
            <a:r>
              <a:rPr lang="en-US" dirty="0"/>
              <a:t> "The purpose of this ethnographic study will be to understand the lived experiences of recent immigrant families adjusting to life in a new urban community."</a:t>
            </a:r>
          </a:p>
          <a:p>
            <a:endParaRPr lang="fa-IR" dirty="0"/>
          </a:p>
        </p:txBody>
      </p:sp>
      <p:pic>
        <p:nvPicPr>
          <p:cNvPr id="4" name="Recorded Sound">
            <a:hlinkClick r:id="" action="ppaction://media"/>
            <a:extLst>
              <a:ext uri="{FF2B5EF4-FFF2-40B4-BE49-F238E27FC236}">
                <a16:creationId xmlns:a16="http://schemas.microsoft.com/office/drawing/2014/main" id="{25EF98B2-B45C-7C47-F02F-06EC7C0BD7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9273540"/>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51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DC19B-6AAE-46AD-9335-F994D0B4F9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60760-4AAA-92F4-78D6-0ED22485CB2E}"/>
              </a:ext>
            </a:extLst>
          </p:cNvPr>
          <p:cNvSpPr>
            <a:spLocks noGrp="1"/>
          </p:cNvSpPr>
          <p:nvPr>
            <p:ph type="title"/>
          </p:nvPr>
        </p:nvSpPr>
        <p:spPr/>
        <p:txBody>
          <a:bodyPr>
            <a:normAutofit/>
          </a:bodyPr>
          <a:lstStyle/>
          <a:p>
            <a:pPr algn="ctr"/>
            <a:r>
              <a:rPr lang="en-US" b="1" dirty="0"/>
              <a:t>Quantitative Purpose Statements: Definition and Components</a:t>
            </a:r>
            <a:endParaRPr lang="fa-IR" dirty="0"/>
          </a:p>
        </p:txBody>
      </p:sp>
      <p:sp>
        <p:nvSpPr>
          <p:cNvPr id="3" name="Content Placeholder 2">
            <a:extLst>
              <a:ext uri="{FF2B5EF4-FFF2-40B4-BE49-F238E27FC236}">
                <a16:creationId xmlns:a16="http://schemas.microsoft.com/office/drawing/2014/main" id="{5D7AD9D2-DF73-F8A7-226A-1ADB63EA5FF8}"/>
              </a:ext>
            </a:extLst>
          </p:cNvPr>
          <p:cNvSpPr>
            <a:spLocks noGrp="1"/>
          </p:cNvSpPr>
          <p:nvPr>
            <p:ph idx="1"/>
          </p:nvPr>
        </p:nvSpPr>
        <p:spPr/>
        <p:txBody>
          <a:bodyPr>
            <a:normAutofit fontScale="92500" lnSpcReduction="10000"/>
          </a:bodyPr>
          <a:lstStyle/>
          <a:p>
            <a:pPr lvl="0"/>
            <a:r>
              <a:rPr lang="en-US" dirty="0"/>
              <a:t>A quantitative purpose statement identifies the variables and their relationship or comparison.</a:t>
            </a:r>
          </a:p>
          <a:p>
            <a:pPr lvl="0"/>
            <a:r>
              <a:rPr lang="en-US" dirty="0"/>
              <a:t>It focuses on testing a theory or an explanation.</a:t>
            </a:r>
          </a:p>
          <a:p>
            <a:pPr lvl="0"/>
            <a:r>
              <a:rPr lang="en-US" dirty="0"/>
              <a:t>It typically includes words that indicate testing relationships or comparing groups.</a:t>
            </a:r>
          </a:p>
          <a:p>
            <a:pPr lvl="0"/>
            <a:r>
              <a:rPr lang="en-US" b="1" dirty="0"/>
              <a:t>Four key components:</a:t>
            </a:r>
            <a:endParaRPr lang="en-US" dirty="0"/>
          </a:p>
          <a:p>
            <a:pPr lvl="1"/>
            <a:r>
              <a:rPr lang="en-US" dirty="0"/>
              <a:t>Identify the major variables in the study (independent, dependent, mediating, moderating).</a:t>
            </a:r>
          </a:p>
          <a:p>
            <a:pPr lvl="1"/>
            <a:r>
              <a:rPr lang="en-US" dirty="0"/>
              <a:t>Mention the theory, model, or conceptual framework being tested (e.g., "test the theory of...," "relate...to...").</a:t>
            </a:r>
          </a:p>
          <a:p>
            <a:pPr lvl="1"/>
            <a:r>
              <a:rPr lang="en-US" dirty="0"/>
              <a:t>Identify the participants (sample) in the study.</a:t>
            </a:r>
          </a:p>
          <a:p>
            <a:pPr lvl="1"/>
            <a:r>
              <a:rPr lang="en-US" dirty="0"/>
              <a:t>Identify the research site.</a:t>
            </a:r>
          </a:p>
          <a:p>
            <a:endParaRPr lang="fa-IR" dirty="0"/>
          </a:p>
        </p:txBody>
      </p:sp>
      <p:pic>
        <p:nvPicPr>
          <p:cNvPr id="4" name="Recorded Sound">
            <a:hlinkClick r:id="" action="ppaction://media"/>
            <a:extLst>
              <a:ext uri="{FF2B5EF4-FFF2-40B4-BE49-F238E27FC236}">
                <a16:creationId xmlns:a16="http://schemas.microsoft.com/office/drawing/2014/main" id="{C7B77F82-4484-4A63-4F26-4FE7415A97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9558759"/>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78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0E01C-2ADD-4695-1258-34C6C0CA6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6895A-2126-95A9-79D7-9388091950E3}"/>
              </a:ext>
            </a:extLst>
          </p:cNvPr>
          <p:cNvSpPr>
            <a:spLocks noGrp="1"/>
          </p:cNvSpPr>
          <p:nvPr>
            <p:ph type="title"/>
          </p:nvPr>
        </p:nvSpPr>
        <p:spPr/>
        <p:txBody>
          <a:bodyPr>
            <a:normAutofit/>
          </a:bodyPr>
          <a:lstStyle/>
          <a:p>
            <a:pPr algn="ctr"/>
            <a:r>
              <a:rPr lang="en-US" b="1" dirty="0"/>
              <a:t>Quantitative Purpose Statements: Language and Structure</a:t>
            </a:r>
            <a:endParaRPr lang="fa-IR" dirty="0"/>
          </a:p>
        </p:txBody>
      </p:sp>
      <p:sp>
        <p:nvSpPr>
          <p:cNvPr id="3" name="Content Placeholder 2">
            <a:extLst>
              <a:ext uri="{FF2B5EF4-FFF2-40B4-BE49-F238E27FC236}">
                <a16:creationId xmlns:a16="http://schemas.microsoft.com/office/drawing/2014/main" id="{1B48BDE7-5EC5-7DB3-17D3-D6983BDC0F7B}"/>
              </a:ext>
            </a:extLst>
          </p:cNvPr>
          <p:cNvSpPr>
            <a:spLocks noGrp="1"/>
          </p:cNvSpPr>
          <p:nvPr>
            <p:ph idx="1"/>
          </p:nvPr>
        </p:nvSpPr>
        <p:spPr/>
        <p:txBody>
          <a:bodyPr>
            <a:normAutofit/>
          </a:bodyPr>
          <a:lstStyle/>
          <a:p>
            <a:pPr lvl="0"/>
            <a:r>
              <a:rPr lang="en-US" dirty="0"/>
              <a:t>Use words like "relate," "compare," "test the effect of," "examine the relationship between," or "compare...with...".</a:t>
            </a:r>
          </a:p>
          <a:p>
            <a:pPr lvl="0"/>
            <a:r>
              <a:rPr lang="en-US" dirty="0"/>
              <a:t>The variables are often clearly defined and may be listed in order (independent, dependent).</a:t>
            </a:r>
          </a:p>
          <a:p>
            <a:pPr lvl="0"/>
            <a:r>
              <a:rPr lang="en-US" dirty="0"/>
              <a:t>The statement is typically precise and measurable.</a:t>
            </a:r>
          </a:p>
          <a:p>
            <a:endParaRPr lang="fa-IR" dirty="0"/>
          </a:p>
        </p:txBody>
      </p:sp>
      <p:pic>
        <p:nvPicPr>
          <p:cNvPr id="4" name="Recorded Sound">
            <a:hlinkClick r:id="" action="ppaction://media"/>
            <a:extLst>
              <a:ext uri="{FF2B5EF4-FFF2-40B4-BE49-F238E27FC236}">
                <a16:creationId xmlns:a16="http://schemas.microsoft.com/office/drawing/2014/main" id="{3E5B087F-1180-1626-2859-A6ACD28444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0256527"/>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05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F1647-8F9A-5732-A783-D89E3C846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F407B-43F3-3504-C97E-90851AB3DC29}"/>
              </a:ext>
            </a:extLst>
          </p:cNvPr>
          <p:cNvSpPr>
            <a:spLocks noGrp="1"/>
          </p:cNvSpPr>
          <p:nvPr>
            <p:ph type="title"/>
          </p:nvPr>
        </p:nvSpPr>
        <p:spPr/>
        <p:txBody>
          <a:bodyPr>
            <a:normAutofit/>
          </a:bodyPr>
          <a:lstStyle/>
          <a:p>
            <a:pPr algn="ctr"/>
            <a:r>
              <a:rPr lang="en-US" b="1" dirty="0"/>
              <a:t>Example of a Quantitative Purpose Statement Script (Relational)</a:t>
            </a:r>
            <a:endParaRPr lang="fa-IR" dirty="0"/>
          </a:p>
        </p:txBody>
      </p:sp>
      <p:sp>
        <p:nvSpPr>
          <p:cNvPr id="3" name="Content Placeholder 2">
            <a:extLst>
              <a:ext uri="{FF2B5EF4-FFF2-40B4-BE49-F238E27FC236}">
                <a16:creationId xmlns:a16="http://schemas.microsoft.com/office/drawing/2014/main" id="{DC34E151-BA01-9780-FCB9-B0A513816338}"/>
              </a:ext>
            </a:extLst>
          </p:cNvPr>
          <p:cNvSpPr>
            <a:spLocks noGrp="1"/>
          </p:cNvSpPr>
          <p:nvPr>
            <p:ph idx="1"/>
          </p:nvPr>
        </p:nvSpPr>
        <p:spPr/>
        <p:txBody>
          <a:bodyPr>
            <a:normAutofit/>
          </a:bodyPr>
          <a:lstStyle/>
          <a:p>
            <a:pPr lvl="0"/>
            <a:r>
              <a:rPr lang="en-US" dirty="0"/>
              <a:t>"The purpose of this [research design] study is to [action verb, e.g., "relate," "compare"] the [independent variable] to [dependent variable] for [participants] at [research site]."</a:t>
            </a:r>
          </a:p>
          <a:p>
            <a:pPr lvl="0"/>
            <a:r>
              <a:rPr lang="en-US" b="1" dirty="0"/>
              <a:t>Example:</a:t>
            </a:r>
            <a:r>
              <a:rPr lang="en-US" dirty="0"/>
              <a:t> "The purpose of this correlational study is to examine the relationship between perceived stress (independent variable) and academic performance (dependent variable) among undergraduate students (participants) at a large public university (research site)."</a:t>
            </a:r>
          </a:p>
          <a:p>
            <a:endParaRPr lang="fa-IR" dirty="0"/>
          </a:p>
        </p:txBody>
      </p:sp>
      <p:pic>
        <p:nvPicPr>
          <p:cNvPr id="4" name="Recorded Sound">
            <a:hlinkClick r:id="" action="ppaction://media"/>
            <a:extLst>
              <a:ext uri="{FF2B5EF4-FFF2-40B4-BE49-F238E27FC236}">
                <a16:creationId xmlns:a16="http://schemas.microsoft.com/office/drawing/2014/main" id="{278A0064-8E66-4753-F37A-9658AEB190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34696302"/>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60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9532F-83D9-E3CE-F534-7E6FED28A9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AC2F1-6755-E4F6-9323-0E5B7256A6CD}"/>
              </a:ext>
            </a:extLst>
          </p:cNvPr>
          <p:cNvSpPr>
            <a:spLocks noGrp="1"/>
          </p:cNvSpPr>
          <p:nvPr>
            <p:ph type="title"/>
          </p:nvPr>
        </p:nvSpPr>
        <p:spPr/>
        <p:txBody>
          <a:bodyPr>
            <a:normAutofit/>
          </a:bodyPr>
          <a:lstStyle/>
          <a:p>
            <a:pPr algn="ctr"/>
            <a:r>
              <a:rPr lang="en-US" b="1" dirty="0"/>
              <a:t>Example of a Quantitative Purpose Statement Script (Comparison)</a:t>
            </a:r>
            <a:endParaRPr lang="fa-IR" dirty="0"/>
          </a:p>
        </p:txBody>
      </p:sp>
      <p:sp>
        <p:nvSpPr>
          <p:cNvPr id="3" name="Content Placeholder 2">
            <a:extLst>
              <a:ext uri="{FF2B5EF4-FFF2-40B4-BE49-F238E27FC236}">
                <a16:creationId xmlns:a16="http://schemas.microsoft.com/office/drawing/2014/main" id="{7BDBE80F-057C-8B7B-C774-0F3544042474}"/>
              </a:ext>
            </a:extLst>
          </p:cNvPr>
          <p:cNvSpPr>
            <a:spLocks noGrp="1"/>
          </p:cNvSpPr>
          <p:nvPr>
            <p:ph idx="1"/>
          </p:nvPr>
        </p:nvSpPr>
        <p:spPr/>
        <p:txBody>
          <a:bodyPr>
            <a:normAutofit/>
          </a:bodyPr>
          <a:lstStyle/>
          <a:p>
            <a:pPr lvl="0"/>
            <a:r>
              <a:rPr lang="en-US" dirty="0"/>
              <a:t>"The purpose of this [research design] study is to [action verb, e.g., "compare"] the [dependent variable] of [participants] based on their [independent variable] at [research site]."</a:t>
            </a:r>
          </a:p>
          <a:p>
            <a:pPr lvl="0"/>
            <a:r>
              <a:rPr lang="en-US" b="1" dirty="0"/>
              <a:t>Example:</a:t>
            </a:r>
            <a:r>
              <a:rPr lang="en-US" dirty="0"/>
              <a:t> "The purpose of this experimental study is to compare the academic achievement (dependent variable) of high school students (participants) who receive traditional instruction with those who receive technology-enhanced instruction (independent variable) in three urban high schools (research site)."</a:t>
            </a:r>
          </a:p>
          <a:p>
            <a:endParaRPr lang="fa-IR" dirty="0"/>
          </a:p>
        </p:txBody>
      </p:sp>
      <p:pic>
        <p:nvPicPr>
          <p:cNvPr id="4" name="Recorded Sound">
            <a:hlinkClick r:id="" action="ppaction://media"/>
            <a:extLst>
              <a:ext uri="{FF2B5EF4-FFF2-40B4-BE49-F238E27FC236}">
                <a16:creationId xmlns:a16="http://schemas.microsoft.com/office/drawing/2014/main" id="{DB80F611-4541-7647-F286-C9A4F383F3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65631685"/>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12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3A85E-6901-8C60-2888-54FE6B202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3E22F-CBD2-9AB5-D3A5-3F63069CC950}"/>
              </a:ext>
            </a:extLst>
          </p:cNvPr>
          <p:cNvSpPr>
            <a:spLocks noGrp="1"/>
          </p:cNvSpPr>
          <p:nvPr>
            <p:ph type="title"/>
          </p:nvPr>
        </p:nvSpPr>
        <p:spPr/>
        <p:txBody>
          <a:bodyPr>
            <a:normAutofit/>
          </a:bodyPr>
          <a:lstStyle/>
          <a:p>
            <a:pPr algn="ctr"/>
            <a:r>
              <a:rPr lang="en-US" b="1" dirty="0"/>
              <a:t>Mixed Methods Purpose Statements: Rationale for Combination</a:t>
            </a:r>
            <a:endParaRPr lang="fa-IR" dirty="0"/>
          </a:p>
        </p:txBody>
      </p:sp>
      <p:sp>
        <p:nvSpPr>
          <p:cNvPr id="3" name="Content Placeholder 2">
            <a:extLst>
              <a:ext uri="{FF2B5EF4-FFF2-40B4-BE49-F238E27FC236}">
                <a16:creationId xmlns:a16="http://schemas.microsoft.com/office/drawing/2014/main" id="{38F524F4-4319-45F3-2B2A-B1A763FAA952}"/>
              </a:ext>
            </a:extLst>
          </p:cNvPr>
          <p:cNvSpPr>
            <a:spLocks noGrp="1"/>
          </p:cNvSpPr>
          <p:nvPr>
            <p:ph idx="1"/>
          </p:nvPr>
        </p:nvSpPr>
        <p:spPr/>
        <p:txBody>
          <a:bodyPr>
            <a:normAutofit/>
          </a:bodyPr>
          <a:lstStyle/>
          <a:p>
            <a:pPr lvl="0"/>
            <a:r>
              <a:rPr lang="en-US" dirty="0"/>
              <a:t>Emphasize the benefit of having both numerical (quantitative) and textual/visual (qualitative) data.</a:t>
            </a:r>
          </a:p>
          <a:p>
            <a:pPr lvl="0"/>
            <a:r>
              <a:rPr lang="en-US" dirty="0"/>
              <a:t>Explain how one type of data will enhance, explain, or complement the other.</a:t>
            </a:r>
          </a:p>
          <a:p>
            <a:pPr lvl="0"/>
            <a:r>
              <a:rPr lang="en-US" dirty="0"/>
              <a:t>Use phrases that signal integration, such as "to gain a more complete understanding," "to explore in more depth," or "to confirm findings."</a:t>
            </a:r>
          </a:p>
          <a:p>
            <a:endParaRPr lang="fa-IR" dirty="0"/>
          </a:p>
        </p:txBody>
      </p:sp>
      <p:pic>
        <p:nvPicPr>
          <p:cNvPr id="4" name="Recorded Sound">
            <a:hlinkClick r:id="" action="ppaction://media"/>
            <a:extLst>
              <a:ext uri="{FF2B5EF4-FFF2-40B4-BE49-F238E27FC236}">
                <a16:creationId xmlns:a16="http://schemas.microsoft.com/office/drawing/2014/main" id="{DA8B248B-5522-2833-984E-542B37EF9A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38868286"/>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44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030B5-D647-2C82-3539-9A33F474E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AD993-6C51-A6E9-3D08-B689B1883CA9}"/>
              </a:ext>
            </a:extLst>
          </p:cNvPr>
          <p:cNvSpPr>
            <a:spLocks noGrp="1"/>
          </p:cNvSpPr>
          <p:nvPr>
            <p:ph type="title"/>
          </p:nvPr>
        </p:nvSpPr>
        <p:spPr/>
        <p:txBody>
          <a:bodyPr>
            <a:normAutofit/>
          </a:bodyPr>
          <a:lstStyle/>
          <a:p>
            <a:pPr algn="ctr"/>
            <a:r>
              <a:rPr lang="en-US" b="1" dirty="0"/>
              <a:t>Example of a Mixed Methods Purpose Statement Script (Explanatory Sequential)</a:t>
            </a:r>
            <a:endParaRPr lang="fa-IR" dirty="0"/>
          </a:p>
        </p:txBody>
      </p:sp>
      <p:sp>
        <p:nvSpPr>
          <p:cNvPr id="3" name="Content Placeholder 2">
            <a:extLst>
              <a:ext uri="{FF2B5EF4-FFF2-40B4-BE49-F238E27FC236}">
                <a16:creationId xmlns:a16="http://schemas.microsoft.com/office/drawing/2014/main" id="{BCC68B56-3DDD-2FC0-39C3-FBADFAE88ACD}"/>
              </a:ext>
            </a:extLst>
          </p:cNvPr>
          <p:cNvSpPr>
            <a:spLocks noGrp="1"/>
          </p:cNvSpPr>
          <p:nvPr>
            <p:ph idx="1"/>
          </p:nvPr>
        </p:nvSpPr>
        <p:spPr/>
        <p:txBody>
          <a:bodyPr>
            <a:normAutofit lnSpcReduction="10000"/>
          </a:bodyPr>
          <a:lstStyle/>
          <a:p>
            <a:pPr lvl="0"/>
            <a:r>
              <a:rPr lang="en-US" dirty="0"/>
              <a:t>"The purpose of this explanatory sequential mixed methods study is to first quantitatively examine [quantitative variables/relationships] for [participants] at [research site], and then qualitatively explore [qualitative phenomenon] through [qualitative participants] to explain the quantitative results."</a:t>
            </a:r>
          </a:p>
          <a:p>
            <a:pPr lvl="0"/>
            <a:r>
              <a:rPr lang="en-US" b="1" dirty="0"/>
              <a:t>Example:</a:t>
            </a:r>
            <a:r>
              <a:rPr lang="en-US" dirty="0"/>
              <a:t> "The purpose of this explanatory sequential mixed methods study is to first quantitatively examine the relationship between faculty mentorship and student retention rates for undergraduate engineering students at a Midwestern university, and then qualitatively explore the experiences of retained and non-retained students to explain the quantitative results."</a:t>
            </a:r>
          </a:p>
          <a:p>
            <a:endParaRPr lang="fa-IR" dirty="0"/>
          </a:p>
        </p:txBody>
      </p:sp>
      <p:pic>
        <p:nvPicPr>
          <p:cNvPr id="4" name="Recorded Sound">
            <a:hlinkClick r:id="" action="ppaction://media"/>
            <a:extLst>
              <a:ext uri="{FF2B5EF4-FFF2-40B4-BE49-F238E27FC236}">
                <a16:creationId xmlns:a16="http://schemas.microsoft.com/office/drawing/2014/main" id="{35D5D849-4BAC-B756-EBB0-43E1B6BDA1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15181811"/>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04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884C-F123-243C-F908-A1C47B4A0F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6F5C9-1DE1-7CBB-4614-6C938DFAD562}"/>
              </a:ext>
            </a:extLst>
          </p:cNvPr>
          <p:cNvSpPr>
            <a:spLocks noGrp="1"/>
          </p:cNvSpPr>
          <p:nvPr>
            <p:ph type="title"/>
          </p:nvPr>
        </p:nvSpPr>
        <p:spPr/>
        <p:txBody>
          <a:bodyPr>
            <a:normAutofit/>
          </a:bodyPr>
          <a:lstStyle/>
          <a:p>
            <a:pPr algn="ctr"/>
            <a:r>
              <a:rPr lang="en-US" b="1" dirty="0"/>
              <a:t>Considerations for Writing Purpose Statements</a:t>
            </a:r>
            <a:endParaRPr lang="fa-IR" dirty="0"/>
          </a:p>
        </p:txBody>
      </p:sp>
      <p:sp>
        <p:nvSpPr>
          <p:cNvPr id="3" name="Content Placeholder 2">
            <a:extLst>
              <a:ext uri="{FF2B5EF4-FFF2-40B4-BE49-F238E27FC236}">
                <a16:creationId xmlns:a16="http://schemas.microsoft.com/office/drawing/2014/main" id="{A91ACEA6-2BB7-E2DA-BD49-CAD15C7B37EA}"/>
              </a:ext>
            </a:extLst>
          </p:cNvPr>
          <p:cNvSpPr>
            <a:spLocks noGrp="1"/>
          </p:cNvSpPr>
          <p:nvPr>
            <p:ph idx="1"/>
          </p:nvPr>
        </p:nvSpPr>
        <p:spPr/>
        <p:txBody>
          <a:bodyPr>
            <a:normAutofit/>
          </a:bodyPr>
          <a:lstStyle/>
          <a:p>
            <a:pPr lvl="0"/>
            <a:r>
              <a:rPr lang="en-US" dirty="0"/>
              <a:t>Be concise: The purpose statement should typically be a single sentence or a very short paragraph.</a:t>
            </a:r>
          </a:p>
          <a:p>
            <a:pPr lvl="0"/>
            <a:r>
              <a:rPr lang="en-US" dirty="0"/>
              <a:t>Be precise: Use clear, unambiguous language.</a:t>
            </a:r>
          </a:p>
          <a:p>
            <a:pPr lvl="0"/>
            <a:r>
              <a:rPr lang="en-US" dirty="0"/>
              <a:t>Be consistent: Ensure the purpose statement aligns with your research problem, questions, and chosen methodology.</a:t>
            </a:r>
          </a:p>
          <a:p>
            <a:pPr lvl="0"/>
            <a:r>
              <a:rPr lang="en-US" dirty="0"/>
              <a:t>Avoid jargon: Write for a broad audience unless specifically instructed otherwise.</a:t>
            </a:r>
          </a:p>
          <a:p>
            <a:endParaRPr lang="fa-IR" dirty="0"/>
          </a:p>
        </p:txBody>
      </p:sp>
      <p:pic>
        <p:nvPicPr>
          <p:cNvPr id="4" name="Recorded Sound">
            <a:hlinkClick r:id="" action="ppaction://media"/>
            <a:extLst>
              <a:ext uri="{FF2B5EF4-FFF2-40B4-BE49-F238E27FC236}">
                <a16:creationId xmlns:a16="http://schemas.microsoft.com/office/drawing/2014/main" id="{2C43A0FB-4F04-64F6-6445-FD192D74AE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83728363"/>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49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29EF2-03EE-1095-D064-516D6EEF0F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3817F-88E9-1131-E92F-0DCD7683CC57}"/>
              </a:ext>
            </a:extLst>
          </p:cNvPr>
          <p:cNvSpPr>
            <a:spLocks noGrp="1"/>
          </p:cNvSpPr>
          <p:nvPr>
            <p:ph type="title"/>
          </p:nvPr>
        </p:nvSpPr>
        <p:spPr/>
        <p:txBody>
          <a:bodyPr>
            <a:normAutofit/>
          </a:bodyPr>
          <a:lstStyle/>
          <a:p>
            <a:pPr algn="ctr"/>
            <a:r>
              <a:rPr lang="en-US" b="1" dirty="0"/>
              <a:t>Common Mistakes in Purpose Statements</a:t>
            </a:r>
            <a:endParaRPr lang="fa-IR" dirty="0"/>
          </a:p>
        </p:txBody>
      </p:sp>
      <p:sp>
        <p:nvSpPr>
          <p:cNvPr id="3" name="Content Placeholder 2">
            <a:extLst>
              <a:ext uri="{FF2B5EF4-FFF2-40B4-BE49-F238E27FC236}">
                <a16:creationId xmlns:a16="http://schemas.microsoft.com/office/drawing/2014/main" id="{97117367-D73C-36DB-637B-ECEFF47C385B}"/>
              </a:ext>
            </a:extLst>
          </p:cNvPr>
          <p:cNvSpPr>
            <a:spLocks noGrp="1"/>
          </p:cNvSpPr>
          <p:nvPr>
            <p:ph idx="1"/>
          </p:nvPr>
        </p:nvSpPr>
        <p:spPr/>
        <p:txBody>
          <a:bodyPr>
            <a:normAutofit/>
          </a:bodyPr>
          <a:lstStyle/>
          <a:p>
            <a:pPr lvl="0"/>
            <a:r>
              <a:rPr lang="en-US" dirty="0"/>
              <a:t>Being too broad or vague.</a:t>
            </a:r>
          </a:p>
          <a:p>
            <a:pPr lvl="0"/>
            <a:r>
              <a:rPr lang="en-US" dirty="0"/>
              <a:t>Not clearly indicating the research approach (qualitative, quantitative, mixed methods).</a:t>
            </a:r>
          </a:p>
          <a:p>
            <a:pPr lvl="0"/>
            <a:r>
              <a:rPr lang="en-US" dirty="0"/>
              <a:t>Including too much detail that belongs in the methods section.</a:t>
            </a:r>
          </a:p>
          <a:p>
            <a:pPr lvl="0"/>
            <a:r>
              <a:rPr lang="en-US" dirty="0"/>
              <a:t>Stating personal goals rather than research objectives.</a:t>
            </a:r>
          </a:p>
          <a:p>
            <a:pPr lvl="0"/>
            <a:r>
              <a:rPr lang="en-US" dirty="0"/>
              <a:t>Not aligning with the research questions that follow.</a:t>
            </a:r>
          </a:p>
          <a:p>
            <a:endParaRPr lang="fa-IR" dirty="0"/>
          </a:p>
        </p:txBody>
      </p:sp>
      <p:pic>
        <p:nvPicPr>
          <p:cNvPr id="4" name="Recorded Sound">
            <a:hlinkClick r:id="" action="ppaction://media"/>
            <a:extLst>
              <a:ext uri="{FF2B5EF4-FFF2-40B4-BE49-F238E27FC236}">
                <a16:creationId xmlns:a16="http://schemas.microsoft.com/office/drawing/2014/main" id="{BB1A2693-28C0-BAF8-6D37-A214DA2CA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46311018"/>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74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673A-36F7-4520-B03C-23C14F6729FF}"/>
              </a:ext>
            </a:extLst>
          </p:cNvPr>
          <p:cNvSpPr>
            <a:spLocks noGrp="1"/>
          </p:cNvSpPr>
          <p:nvPr>
            <p:ph type="title"/>
          </p:nvPr>
        </p:nvSpPr>
        <p:spPr/>
        <p:txBody>
          <a:bodyPr>
            <a:normAutofit/>
          </a:bodyPr>
          <a:lstStyle/>
          <a:p>
            <a:pPr algn="ctr"/>
            <a:r>
              <a:rPr lang="en-US" dirty="0"/>
              <a:t>Chapter 6: The Purpose Statement</a:t>
            </a:r>
            <a:br>
              <a:rPr lang="en-US" dirty="0"/>
            </a:br>
            <a:r>
              <a:rPr lang="en-US" dirty="0"/>
              <a:t>Defining the Intent of Your Research Study</a:t>
            </a:r>
            <a:endParaRPr lang="fa-IR" dirty="0"/>
          </a:p>
        </p:txBody>
      </p:sp>
      <p:sp>
        <p:nvSpPr>
          <p:cNvPr id="3" name="Content Placeholder 2">
            <a:extLst>
              <a:ext uri="{FF2B5EF4-FFF2-40B4-BE49-F238E27FC236}">
                <a16:creationId xmlns:a16="http://schemas.microsoft.com/office/drawing/2014/main" id="{BDA7FE33-0E9F-4845-8479-48104EFE8DA8}"/>
              </a:ext>
            </a:extLst>
          </p:cNvPr>
          <p:cNvSpPr>
            <a:spLocks noGrp="1"/>
          </p:cNvSpPr>
          <p:nvPr>
            <p:ph idx="1"/>
          </p:nvPr>
        </p:nvSpPr>
        <p:spPr/>
        <p:txBody>
          <a:bodyPr>
            <a:normAutofit lnSpcReduction="10000"/>
          </a:bodyPr>
          <a:lstStyle/>
          <a:p>
            <a:pPr marL="0" indent="0">
              <a:buNone/>
            </a:pPr>
            <a:r>
              <a:rPr lang="en-US" b="1" dirty="0"/>
              <a:t>Learning Objectives of Chapter 6</a:t>
            </a:r>
            <a:endParaRPr lang="en-US" dirty="0"/>
          </a:p>
          <a:p>
            <a:pPr lvl="0"/>
            <a:r>
              <a:rPr lang="en-US" dirty="0"/>
              <a:t>Describe the relationship among the problem, the purpose statement, and the research questions.</a:t>
            </a:r>
          </a:p>
          <a:p>
            <a:pPr lvl="0"/>
            <a:r>
              <a:rPr lang="en-US" dirty="0"/>
              <a:t>In writing a purpose statement (or study aim) for a qualitative study, identify the three major components.</a:t>
            </a:r>
          </a:p>
          <a:p>
            <a:pPr lvl="0"/>
            <a:r>
              <a:rPr lang="en-US" dirty="0"/>
              <a:t>Identify the central phenomenon in a qualitative purpose statement.</a:t>
            </a:r>
          </a:p>
          <a:p>
            <a:pPr lvl="0"/>
            <a:r>
              <a:rPr lang="en-US" dirty="0"/>
              <a:t>State a quantitative purpose statement with variables and their relationships.</a:t>
            </a:r>
          </a:p>
          <a:p>
            <a:pPr lvl="0"/>
            <a:r>
              <a:rPr lang="en-US" dirty="0"/>
              <a:t>Describe the four essential components of a mixed methods purpose statement.</a:t>
            </a:r>
          </a:p>
          <a:p>
            <a:endParaRPr lang="fa-IR" dirty="0"/>
          </a:p>
        </p:txBody>
      </p:sp>
      <p:pic>
        <p:nvPicPr>
          <p:cNvPr id="4" name="Recorded Sound">
            <a:hlinkClick r:id="" action="ppaction://media"/>
            <a:extLst>
              <a:ext uri="{FF2B5EF4-FFF2-40B4-BE49-F238E27FC236}">
                <a16:creationId xmlns:a16="http://schemas.microsoft.com/office/drawing/2014/main" id="{5CEB6618-7755-4F35-8299-9DFF3C9BD5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9779165"/>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5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DDDD3-C30D-C0BD-06E7-4CCCFF018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70515D-1671-9B69-EEF5-9FA38DE4380D}"/>
              </a:ext>
            </a:extLst>
          </p:cNvPr>
          <p:cNvSpPr>
            <a:spLocks noGrp="1"/>
          </p:cNvSpPr>
          <p:nvPr>
            <p:ph type="title"/>
          </p:nvPr>
        </p:nvSpPr>
        <p:spPr/>
        <p:txBody>
          <a:bodyPr>
            <a:normAutofit/>
          </a:bodyPr>
          <a:lstStyle/>
          <a:p>
            <a:pPr algn="ctr"/>
            <a:r>
              <a:rPr lang="en-US" b="1" dirty="0"/>
              <a:t>Purpose Statement as a Foundation</a:t>
            </a:r>
            <a:endParaRPr lang="fa-IR" dirty="0"/>
          </a:p>
        </p:txBody>
      </p:sp>
      <p:sp>
        <p:nvSpPr>
          <p:cNvPr id="3" name="Content Placeholder 2">
            <a:extLst>
              <a:ext uri="{FF2B5EF4-FFF2-40B4-BE49-F238E27FC236}">
                <a16:creationId xmlns:a16="http://schemas.microsoft.com/office/drawing/2014/main" id="{0299637D-C68D-9EFD-D2E3-1388440946F4}"/>
              </a:ext>
            </a:extLst>
          </p:cNvPr>
          <p:cNvSpPr>
            <a:spLocks noGrp="1"/>
          </p:cNvSpPr>
          <p:nvPr>
            <p:ph idx="1"/>
          </p:nvPr>
        </p:nvSpPr>
        <p:spPr/>
        <p:txBody>
          <a:bodyPr>
            <a:normAutofit/>
          </a:bodyPr>
          <a:lstStyle/>
          <a:p>
            <a:pPr lvl="0"/>
            <a:r>
              <a:rPr lang="en-US" dirty="0"/>
              <a:t>The purpose statement acts as the foundation upon which your entire research design is built.</a:t>
            </a:r>
          </a:p>
          <a:p>
            <a:pPr lvl="0"/>
            <a:r>
              <a:rPr lang="en-US" dirty="0"/>
              <a:t>It guides the development of your research questions or hypotheses.</a:t>
            </a:r>
          </a:p>
          <a:p>
            <a:pPr lvl="0"/>
            <a:r>
              <a:rPr lang="en-US" dirty="0"/>
              <a:t>It dictates the type of data you will collect and how you will analyze it.</a:t>
            </a:r>
          </a:p>
          <a:p>
            <a:endParaRPr lang="fa-IR" dirty="0"/>
          </a:p>
        </p:txBody>
      </p:sp>
      <p:pic>
        <p:nvPicPr>
          <p:cNvPr id="4" name="Recorded Sound">
            <a:hlinkClick r:id="" action="ppaction://media"/>
            <a:extLst>
              <a:ext uri="{FF2B5EF4-FFF2-40B4-BE49-F238E27FC236}">
                <a16:creationId xmlns:a16="http://schemas.microsoft.com/office/drawing/2014/main" id="{D7F30040-5248-17D3-BA3B-53B1DD68F1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98012745"/>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96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C249B-DCFF-5039-C298-93D8A1088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C5576-CDDE-A099-BC53-4DCA01ADE726}"/>
              </a:ext>
            </a:extLst>
          </p:cNvPr>
          <p:cNvSpPr>
            <a:spLocks noGrp="1"/>
          </p:cNvSpPr>
          <p:nvPr>
            <p:ph type="title"/>
          </p:nvPr>
        </p:nvSpPr>
        <p:spPr/>
        <p:txBody>
          <a:bodyPr>
            <a:normAutofit/>
          </a:bodyPr>
          <a:lstStyle/>
          <a:p>
            <a:pPr algn="ctr"/>
            <a:r>
              <a:rPr lang="en-US" b="1" dirty="0"/>
              <a:t>Iterative Process of Writing</a:t>
            </a:r>
            <a:endParaRPr lang="fa-IR" dirty="0"/>
          </a:p>
        </p:txBody>
      </p:sp>
      <p:sp>
        <p:nvSpPr>
          <p:cNvPr id="3" name="Content Placeholder 2">
            <a:extLst>
              <a:ext uri="{FF2B5EF4-FFF2-40B4-BE49-F238E27FC236}">
                <a16:creationId xmlns:a16="http://schemas.microsoft.com/office/drawing/2014/main" id="{519AE847-35D1-504B-A272-A5DEBE2E9881}"/>
              </a:ext>
            </a:extLst>
          </p:cNvPr>
          <p:cNvSpPr>
            <a:spLocks noGrp="1"/>
          </p:cNvSpPr>
          <p:nvPr>
            <p:ph idx="1"/>
          </p:nvPr>
        </p:nvSpPr>
        <p:spPr/>
        <p:txBody>
          <a:bodyPr>
            <a:normAutofit/>
          </a:bodyPr>
          <a:lstStyle/>
          <a:p>
            <a:pPr lvl="0"/>
            <a:r>
              <a:rPr lang="en-US" dirty="0"/>
              <a:t>Writing a purpose statement is often an iterative process.</a:t>
            </a:r>
          </a:p>
          <a:p>
            <a:pPr lvl="0"/>
            <a:r>
              <a:rPr lang="en-US" dirty="0"/>
              <a:t>You may draft it early, but refine it as your understanding of the research problem, literature, and methods deepens.</a:t>
            </a:r>
          </a:p>
          <a:p>
            <a:pPr lvl="0"/>
            <a:r>
              <a:rPr lang="en-US" dirty="0"/>
              <a:t>Seek feedback from mentors, peers, and committee members to ensure clarity and precision.</a:t>
            </a:r>
          </a:p>
          <a:p>
            <a:endParaRPr lang="fa-IR" dirty="0"/>
          </a:p>
        </p:txBody>
      </p:sp>
      <p:pic>
        <p:nvPicPr>
          <p:cNvPr id="4" name="Recorded Sound">
            <a:hlinkClick r:id="" action="ppaction://media"/>
            <a:extLst>
              <a:ext uri="{FF2B5EF4-FFF2-40B4-BE49-F238E27FC236}">
                <a16:creationId xmlns:a16="http://schemas.microsoft.com/office/drawing/2014/main" id="{476AF75F-2DFB-2EF8-336A-BBA9EE1B2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51204411"/>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51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1A4FD-1037-7BFB-6F8C-A76FE8AE7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F9D0D-AB8F-EBC7-81C9-098FF5B69C25}"/>
              </a:ext>
            </a:extLst>
          </p:cNvPr>
          <p:cNvSpPr>
            <a:spLocks noGrp="1"/>
          </p:cNvSpPr>
          <p:nvPr>
            <p:ph type="title"/>
          </p:nvPr>
        </p:nvSpPr>
        <p:spPr/>
        <p:txBody>
          <a:bodyPr>
            <a:normAutofit/>
          </a:bodyPr>
          <a:lstStyle/>
          <a:p>
            <a:pPr algn="ctr"/>
            <a:r>
              <a:rPr lang="en-US" sz="3600" b="1" dirty="0"/>
              <a:t>Distinguishing Purpose from Problem and Questions</a:t>
            </a:r>
            <a:endParaRPr lang="fa-IR" sz="3600" dirty="0"/>
          </a:p>
        </p:txBody>
      </p:sp>
      <p:sp>
        <p:nvSpPr>
          <p:cNvPr id="3" name="Content Placeholder 2">
            <a:extLst>
              <a:ext uri="{FF2B5EF4-FFF2-40B4-BE49-F238E27FC236}">
                <a16:creationId xmlns:a16="http://schemas.microsoft.com/office/drawing/2014/main" id="{228D73B4-EA39-6C1A-0A4A-8A2E56119B64}"/>
              </a:ext>
            </a:extLst>
          </p:cNvPr>
          <p:cNvSpPr>
            <a:spLocks noGrp="1"/>
          </p:cNvSpPr>
          <p:nvPr>
            <p:ph idx="1"/>
          </p:nvPr>
        </p:nvSpPr>
        <p:spPr/>
        <p:txBody>
          <a:bodyPr>
            <a:normAutofit/>
          </a:bodyPr>
          <a:lstStyle/>
          <a:p>
            <a:pPr lvl="0"/>
            <a:r>
              <a:rPr lang="en-US" dirty="0"/>
              <a:t>The </a:t>
            </a:r>
            <a:r>
              <a:rPr lang="en-US" b="1" dirty="0"/>
              <a:t>problem</a:t>
            </a:r>
            <a:r>
              <a:rPr lang="en-US" dirty="0"/>
              <a:t> identifies the general issue or concern.</a:t>
            </a:r>
          </a:p>
          <a:p>
            <a:pPr lvl="0"/>
            <a:r>
              <a:rPr lang="en-US" dirty="0"/>
              <a:t>The </a:t>
            </a:r>
            <a:r>
              <a:rPr lang="en-US" b="1" dirty="0"/>
              <a:t>purpose</a:t>
            </a:r>
            <a:r>
              <a:rPr lang="en-US" dirty="0"/>
              <a:t> states the overall objective or intent of your specific study related to that problem.</a:t>
            </a:r>
          </a:p>
          <a:p>
            <a:pPr lvl="0"/>
            <a:r>
              <a:rPr lang="en-US" dirty="0"/>
              <a:t>The </a:t>
            </a:r>
            <a:r>
              <a:rPr lang="en-US" b="1" dirty="0"/>
              <a:t>research questions</a:t>
            </a:r>
            <a:r>
              <a:rPr lang="en-US" dirty="0"/>
              <a:t> are the specific queries you will answer to achieve your purpose.</a:t>
            </a:r>
          </a:p>
          <a:p>
            <a:endParaRPr lang="fa-IR" dirty="0"/>
          </a:p>
        </p:txBody>
      </p:sp>
      <p:pic>
        <p:nvPicPr>
          <p:cNvPr id="4" name="Recorded Sound">
            <a:hlinkClick r:id="" action="ppaction://media"/>
            <a:extLst>
              <a:ext uri="{FF2B5EF4-FFF2-40B4-BE49-F238E27FC236}">
                <a16:creationId xmlns:a16="http://schemas.microsoft.com/office/drawing/2014/main" id="{52C8DCB4-8780-E106-5287-78EDABCBE5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08576936"/>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95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FEF3A-06AB-1335-F1FF-2C2409AAC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B0C4D2-0E36-ACBD-C2DF-8145FEB8F603}"/>
              </a:ext>
            </a:extLst>
          </p:cNvPr>
          <p:cNvSpPr>
            <a:spLocks noGrp="1"/>
          </p:cNvSpPr>
          <p:nvPr>
            <p:ph type="title"/>
          </p:nvPr>
        </p:nvSpPr>
        <p:spPr/>
        <p:txBody>
          <a:bodyPr>
            <a:normAutofit/>
          </a:bodyPr>
          <a:lstStyle/>
          <a:p>
            <a:pPr algn="ctr"/>
            <a:r>
              <a:rPr lang="en-US" b="1" dirty="0"/>
              <a:t>Practical Tips for Crafting Your Statement</a:t>
            </a:r>
            <a:endParaRPr lang="fa-IR" dirty="0"/>
          </a:p>
        </p:txBody>
      </p:sp>
      <p:sp>
        <p:nvSpPr>
          <p:cNvPr id="3" name="Content Placeholder 2">
            <a:extLst>
              <a:ext uri="{FF2B5EF4-FFF2-40B4-BE49-F238E27FC236}">
                <a16:creationId xmlns:a16="http://schemas.microsoft.com/office/drawing/2014/main" id="{19C614A5-A04B-79CF-5617-351CEAEF8D44}"/>
              </a:ext>
            </a:extLst>
          </p:cNvPr>
          <p:cNvSpPr>
            <a:spLocks noGrp="1"/>
          </p:cNvSpPr>
          <p:nvPr>
            <p:ph idx="1"/>
          </p:nvPr>
        </p:nvSpPr>
        <p:spPr/>
        <p:txBody>
          <a:bodyPr>
            <a:normAutofit/>
          </a:bodyPr>
          <a:lstStyle/>
          <a:p>
            <a:pPr lvl="0"/>
            <a:r>
              <a:rPr lang="en-US" dirty="0"/>
              <a:t>Brainstorm key concepts and relationships before writing.</a:t>
            </a:r>
          </a:p>
          <a:p>
            <a:pPr lvl="0"/>
            <a:r>
              <a:rPr lang="en-US" dirty="0"/>
              <a:t>Use the provided scripts as templates, filling in your specific details.</a:t>
            </a:r>
          </a:p>
          <a:p>
            <a:pPr lvl="0"/>
            <a:r>
              <a:rPr lang="en-US" dirty="0"/>
              <a:t>Read examples from high-quality studies in your field.</a:t>
            </a:r>
          </a:p>
          <a:p>
            <a:pPr lvl="0"/>
            <a:r>
              <a:rPr lang="en-US" dirty="0"/>
              <a:t>Get feedback to refine clarity and conciseness.</a:t>
            </a:r>
          </a:p>
          <a:p>
            <a:endParaRPr lang="fa-IR" dirty="0"/>
          </a:p>
        </p:txBody>
      </p:sp>
      <p:pic>
        <p:nvPicPr>
          <p:cNvPr id="4" name="Recorded Sound">
            <a:hlinkClick r:id="" action="ppaction://media"/>
            <a:extLst>
              <a:ext uri="{FF2B5EF4-FFF2-40B4-BE49-F238E27FC236}">
                <a16:creationId xmlns:a16="http://schemas.microsoft.com/office/drawing/2014/main" id="{9308F288-00EC-F944-C3E9-91C5E1D58A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91951280"/>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663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7FB6E-B879-C1A9-88CF-9442ADEF4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D4B9CE-D651-1A0F-1349-A2F0A679A5F5}"/>
              </a:ext>
            </a:extLst>
          </p:cNvPr>
          <p:cNvSpPr>
            <a:spLocks noGrp="1"/>
          </p:cNvSpPr>
          <p:nvPr>
            <p:ph type="title"/>
          </p:nvPr>
        </p:nvSpPr>
        <p:spPr/>
        <p:txBody>
          <a:bodyPr>
            <a:normAutofit/>
          </a:bodyPr>
          <a:lstStyle/>
          <a:p>
            <a:pPr algn="ctr"/>
            <a:r>
              <a:rPr lang="en-US" b="1" dirty="0"/>
              <a:t>Importance for Readers and Reviewers</a:t>
            </a:r>
            <a:endParaRPr lang="fa-IR" dirty="0"/>
          </a:p>
        </p:txBody>
      </p:sp>
      <p:sp>
        <p:nvSpPr>
          <p:cNvPr id="3" name="Content Placeholder 2">
            <a:extLst>
              <a:ext uri="{FF2B5EF4-FFF2-40B4-BE49-F238E27FC236}">
                <a16:creationId xmlns:a16="http://schemas.microsoft.com/office/drawing/2014/main" id="{BF4AD1FA-712C-7336-9F0D-F20A879AB8C0}"/>
              </a:ext>
            </a:extLst>
          </p:cNvPr>
          <p:cNvSpPr>
            <a:spLocks noGrp="1"/>
          </p:cNvSpPr>
          <p:nvPr>
            <p:ph idx="1"/>
          </p:nvPr>
        </p:nvSpPr>
        <p:spPr/>
        <p:txBody>
          <a:bodyPr>
            <a:normAutofit/>
          </a:bodyPr>
          <a:lstStyle/>
          <a:p>
            <a:pPr lvl="0"/>
            <a:r>
              <a:rPr lang="en-US" dirty="0"/>
              <a:t>A well-written purpose statement immediately informs readers and reviewers about the study's core aim.</a:t>
            </a:r>
          </a:p>
          <a:p>
            <a:pPr lvl="0"/>
            <a:r>
              <a:rPr lang="en-US" dirty="0"/>
              <a:t>It demonstrates the researcher's clarity of thought and the systematic nature of the research plan.</a:t>
            </a:r>
          </a:p>
          <a:p>
            <a:pPr lvl="0"/>
            <a:r>
              <a:rPr lang="en-US" dirty="0"/>
              <a:t>It helps reviewers assess the alignment between the proposed study and the research questions/methods.</a:t>
            </a:r>
          </a:p>
          <a:p>
            <a:endParaRPr lang="fa-IR" dirty="0"/>
          </a:p>
        </p:txBody>
      </p:sp>
      <p:pic>
        <p:nvPicPr>
          <p:cNvPr id="4" name="Recorded Sound">
            <a:hlinkClick r:id="" action="ppaction://media"/>
            <a:extLst>
              <a:ext uri="{FF2B5EF4-FFF2-40B4-BE49-F238E27FC236}">
                <a16:creationId xmlns:a16="http://schemas.microsoft.com/office/drawing/2014/main" id="{2BC2C072-22D1-4C36-4D27-8866207AC0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47757120"/>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03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C3671-607E-B511-103D-8E92C2D89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8D5CD-A0DB-D90A-1D6B-CD906DA49F99}"/>
              </a:ext>
            </a:extLst>
          </p:cNvPr>
          <p:cNvSpPr>
            <a:spLocks noGrp="1"/>
          </p:cNvSpPr>
          <p:nvPr>
            <p:ph type="title"/>
          </p:nvPr>
        </p:nvSpPr>
        <p:spPr/>
        <p:txBody>
          <a:bodyPr>
            <a:normAutofit/>
          </a:bodyPr>
          <a:lstStyle/>
          <a:p>
            <a:pPr algn="ctr"/>
            <a:r>
              <a:rPr lang="en-US" b="1" dirty="0"/>
              <a:t>Purpose Statement in the Abstract vs. Introduction</a:t>
            </a:r>
            <a:endParaRPr lang="fa-IR" dirty="0"/>
          </a:p>
        </p:txBody>
      </p:sp>
      <p:sp>
        <p:nvSpPr>
          <p:cNvPr id="3" name="Content Placeholder 2">
            <a:extLst>
              <a:ext uri="{FF2B5EF4-FFF2-40B4-BE49-F238E27FC236}">
                <a16:creationId xmlns:a16="http://schemas.microsoft.com/office/drawing/2014/main" id="{92EDA924-6FBD-8AEE-DC1F-8CC9ECAA835F}"/>
              </a:ext>
            </a:extLst>
          </p:cNvPr>
          <p:cNvSpPr>
            <a:spLocks noGrp="1"/>
          </p:cNvSpPr>
          <p:nvPr>
            <p:ph idx="1"/>
          </p:nvPr>
        </p:nvSpPr>
        <p:spPr/>
        <p:txBody>
          <a:bodyPr>
            <a:normAutofit/>
          </a:bodyPr>
          <a:lstStyle/>
          <a:p>
            <a:pPr lvl="0"/>
            <a:r>
              <a:rPr lang="en-US" dirty="0"/>
              <a:t>In an abstract, the purpose statement is concise and often integrated into a single paragraph summary.</a:t>
            </a:r>
          </a:p>
          <a:p>
            <a:pPr lvl="0"/>
            <a:r>
              <a:rPr lang="en-US" dirty="0"/>
              <a:t>In the introduction, it might be presented as a standalone sentence or a short paragraph after the problem statement and literature review, providing a clear transition to the research questions.</a:t>
            </a:r>
          </a:p>
          <a:p>
            <a:endParaRPr lang="fa-IR" dirty="0"/>
          </a:p>
        </p:txBody>
      </p:sp>
      <p:pic>
        <p:nvPicPr>
          <p:cNvPr id="4" name="Recorded Sound">
            <a:hlinkClick r:id="" action="ppaction://media"/>
            <a:extLst>
              <a:ext uri="{FF2B5EF4-FFF2-40B4-BE49-F238E27FC236}">
                <a16:creationId xmlns:a16="http://schemas.microsoft.com/office/drawing/2014/main" id="{3180B0D9-7AD3-2A68-AB2B-E77231C2AB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76502217"/>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52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6C1B6-C7A2-054D-A4D9-351557CCD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A002CB-E0AB-9008-4A8B-37FB824A5C23}"/>
              </a:ext>
            </a:extLst>
          </p:cNvPr>
          <p:cNvSpPr>
            <a:spLocks noGrp="1"/>
          </p:cNvSpPr>
          <p:nvPr>
            <p:ph type="title"/>
          </p:nvPr>
        </p:nvSpPr>
        <p:spPr/>
        <p:txBody>
          <a:bodyPr>
            <a:normAutofit/>
          </a:bodyPr>
          <a:lstStyle/>
          <a:p>
            <a:pPr algn="ctr"/>
            <a:r>
              <a:rPr lang="en-US" b="1" dirty="0"/>
              <a:t>Aligning with Research Design</a:t>
            </a:r>
            <a:endParaRPr lang="fa-IR" dirty="0"/>
          </a:p>
        </p:txBody>
      </p:sp>
      <p:sp>
        <p:nvSpPr>
          <p:cNvPr id="3" name="Content Placeholder 2">
            <a:extLst>
              <a:ext uri="{FF2B5EF4-FFF2-40B4-BE49-F238E27FC236}">
                <a16:creationId xmlns:a16="http://schemas.microsoft.com/office/drawing/2014/main" id="{2ABEB23A-8B0B-B035-0ADA-A81497F884FF}"/>
              </a:ext>
            </a:extLst>
          </p:cNvPr>
          <p:cNvSpPr>
            <a:spLocks noGrp="1"/>
          </p:cNvSpPr>
          <p:nvPr>
            <p:ph idx="1"/>
          </p:nvPr>
        </p:nvSpPr>
        <p:spPr/>
        <p:txBody>
          <a:bodyPr>
            <a:normAutofit/>
          </a:bodyPr>
          <a:lstStyle/>
          <a:p>
            <a:pPr lvl="0"/>
            <a:r>
              <a:rPr lang="en-US" dirty="0"/>
              <a:t>The purpose statement should clearly indicate the chosen research design (e.g., "The purpose of this correlational study...", "The purpose of this ethnographic study...", "The purpose of this convergent mixed methods study...").</a:t>
            </a:r>
          </a:p>
          <a:p>
            <a:pPr lvl="0"/>
            <a:r>
              <a:rPr lang="en-US" dirty="0"/>
              <a:t>This helps ground the study within its methodological approach.</a:t>
            </a:r>
          </a:p>
          <a:p>
            <a:endParaRPr lang="fa-IR" dirty="0"/>
          </a:p>
        </p:txBody>
      </p:sp>
      <p:pic>
        <p:nvPicPr>
          <p:cNvPr id="4" name="Recorded Sound">
            <a:hlinkClick r:id="" action="ppaction://media"/>
            <a:extLst>
              <a:ext uri="{FF2B5EF4-FFF2-40B4-BE49-F238E27FC236}">
                <a16:creationId xmlns:a16="http://schemas.microsoft.com/office/drawing/2014/main" id="{D9168738-CD72-D363-4D98-5FB06C6DC8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55484701"/>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71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475C3-5AC8-C5C6-7654-512C09F17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3E59F-9768-9B46-D2F3-EDF046EF15FD}"/>
              </a:ext>
            </a:extLst>
          </p:cNvPr>
          <p:cNvSpPr>
            <a:spLocks noGrp="1"/>
          </p:cNvSpPr>
          <p:nvPr>
            <p:ph type="title"/>
          </p:nvPr>
        </p:nvSpPr>
        <p:spPr/>
        <p:txBody>
          <a:bodyPr>
            <a:normAutofit/>
          </a:bodyPr>
          <a:lstStyle/>
          <a:p>
            <a:pPr algn="ctr"/>
            <a:r>
              <a:rPr lang="en-US" b="1" dirty="0"/>
              <a:t>Ensuring Specificity</a:t>
            </a:r>
            <a:endParaRPr lang="fa-IR" dirty="0"/>
          </a:p>
        </p:txBody>
      </p:sp>
      <p:sp>
        <p:nvSpPr>
          <p:cNvPr id="3" name="Content Placeholder 2">
            <a:extLst>
              <a:ext uri="{FF2B5EF4-FFF2-40B4-BE49-F238E27FC236}">
                <a16:creationId xmlns:a16="http://schemas.microsoft.com/office/drawing/2014/main" id="{A4E8F1BE-B1C0-794B-8491-CD633589ACED}"/>
              </a:ext>
            </a:extLst>
          </p:cNvPr>
          <p:cNvSpPr>
            <a:spLocks noGrp="1"/>
          </p:cNvSpPr>
          <p:nvPr>
            <p:ph idx="1"/>
          </p:nvPr>
        </p:nvSpPr>
        <p:spPr/>
        <p:txBody>
          <a:bodyPr>
            <a:normAutofit/>
          </a:bodyPr>
          <a:lstStyle/>
          <a:p>
            <a:pPr lvl="0"/>
            <a:r>
              <a:rPr lang="en-US" dirty="0"/>
              <a:t>While a purpose statement should be broad enough to encompass the study's scope, it should also be specific enough to provide clear direction.</a:t>
            </a:r>
          </a:p>
          <a:p>
            <a:pPr lvl="0"/>
            <a:r>
              <a:rPr lang="en-US" dirty="0"/>
              <a:t>Avoid overly general terms that do not convey the unique contribution of your study.</a:t>
            </a:r>
          </a:p>
          <a:p>
            <a:endParaRPr lang="fa-IR" dirty="0"/>
          </a:p>
        </p:txBody>
      </p:sp>
      <p:pic>
        <p:nvPicPr>
          <p:cNvPr id="4" name="Recorded Sound">
            <a:hlinkClick r:id="" action="ppaction://media"/>
            <a:extLst>
              <a:ext uri="{FF2B5EF4-FFF2-40B4-BE49-F238E27FC236}">
                <a16:creationId xmlns:a16="http://schemas.microsoft.com/office/drawing/2014/main" id="{1E751B7C-C16F-F368-736B-7511575AEF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31551797"/>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13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88C48-F234-5BC2-8D97-FC4EAD02E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2896F-2A6F-4D2D-5DA3-6A87E24BA4D9}"/>
              </a:ext>
            </a:extLst>
          </p:cNvPr>
          <p:cNvSpPr>
            <a:spLocks noGrp="1"/>
          </p:cNvSpPr>
          <p:nvPr>
            <p:ph type="title"/>
          </p:nvPr>
        </p:nvSpPr>
        <p:spPr/>
        <p:txBody>
          <a:bodyPr>
            <a:normAutofit/>
          </a:bodyPr>
          <a:lstStyle/>
          <a:p>
            <a:pPr algn="ctr"/>
            <a:r>
              <a:rPr lang="en-US" b="1" dirty="0"/>
              <a:t>Final Review of Purpose Statement</a:t>
            </a:r>
            <a:endParaRPr lang="fa-IR" dirty="0"/>
          </a:p>
        </p:txBody>
      </p:sp>
      <p:sp>
        <p:nvSpPr>
          <p:cNvPr id="3" name="Content Placeholder 2">
            <a:extLst>
              <a:ext uri="{FF2B5EF4-FFF2-40B4-BE49-F238E27FC236}">
                <a16:creationId xmlns:a16="http://schemas.microsoft.com/office/drawing/2014/main" id="{347BD5A4-68FF-AE69-C184-7DB9C8E86DE2}"/>
              </a:ext>
            </a:extLst>
          </p:cNvPr>
          <p:cNvSpPr>
            <a:spLocks noGrp="1"/>
          </p:cNvSpPr>
          <p:nvPr>
            <p:ph idx="1"/>
          </p:nvPr>
        </p:nvSpPr>
        <p:spPr/>
        <p:txBody>
          <a:bodyPr>
            <a:normAutofit/>
          </a:bodyPr>
          <a:lstStyle/>
          <a:p>
            <a:pPr lvl="0"/>
            <a:r>
              <a:rPr lang="en-US" dirty="0"/>
              <a:t>Before finalizing, ensure the purpose statement:</a:t>
            </a:r>
          </a:p>
          <a:p>
            <a:pPr lvl="1"/>
            <a:r>
              <a:rPr lang="en-US" dirty="0"/>
              <a:t>Is clear and concise.</a:t>
            </a:r>
          </a:p>
          <a:p>
            <a:pPr lvl="1"/>
            <a:r>
              <a:rPr lang="en-US" dirty="0"/>
              <a:t>Uses appropriate language for your research approach.</a:t>
            </a:r>
          </a:p>
          <a:p>
            <a:pPr lvl="1"/>
            <a:r>
              <a:rPr lang="en-US" dirty="0"/>
              <a:t>Identifies key elements (phenomenon/variables, participants, site).</a:t>
            </a:r>
          </a:p>
          <a:p>
            <a:pPr lvl="1"/>
            <a:r>
              <a:rPr lang="en-US" dirty="0"/>
              <a:t>Justifies the study's existence and aligns with the problem.</a:t>
            </a:r>
          </a:p>
          <a:p>
            <a:pPr lvl="1"/>
            <a:r>
              <a:rPr lang="en-US" dirty="0"/>
              <a:t>Leads logically to the research questions.</a:t>
            </a:r>
          </a:p>
          <a:p>
            <a:endParaRPr lang="fa-IR" dirty="0"/>
          </a:p>
        </p:txBody>
      </p:sp>
      <p:pic>
        <p:nvPicPr>
          <p:cNvPr id="4" name="Recorded Sound">
            <a:hlinkClick r:id="" action="ppaction://media"/>
            <a:extLst>
              <a:ext uri="{FF2B5EF4-FFF2-40B4-BE49-F238E27FC236}">
                <a16:creationId xmlns:a16="http://schemas.microsoft.com/office/drawing/2014/main" id="{ADE3C22C-FB53-ACAD-1D97-53E2C636E2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0137142"/>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48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B00BD-AAEE-FCBF-2728-6E21CABE1E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B4359-3513-D287-BB2F-F31CBC67B1F6}"/>
              </a:ext>
            </a:extLst>
          </p:cNvPr>
          <p:cNvSpPr>
            <a:spLocks noGrp="1"/>
          </p:cNvSpPr>
          <p:nvPr>
            <p:ph type="title"/>
          </p:nvPr>
        </p:nvSpPr>
        <p:spPr/>
        <p:txBody>
          <a:bodyPr>
            <a:normAutofit/>
          </a:bodyPr>
          <a:lstStyle/>
          <a:p>
            <a:pPr algn="ctr"/>
            <a:r>
              <a:rPr lang="en-US" b="1" dirty="0"/>
              <a:t>Significance for the Entire Research Process</a:t>
            </a:r>
            <a:endParaRPr lang="fa-IR" dirty="0"/>
          </a:p>
        </p:txBody>
      </p:sp>
      <p:sp>
        <p:nvSpPr>
          <p:cNvPr id="3" name="Content Placeholder 2">
            <a:extLst>
              <a:ext uri="{FF2B5EF4-FFF2-40B4-BE49-F238E27FC236}">
                <a16:creationId xmlns:a16="http://schemas.microsoft.com/office/drawing/2014/main" id="{8A69D1DF-1222-E8EA-7359-EFA7F0835F13}"/>
              </a:ext>
            </a:extLst>
          </p:cNvPr>
          <p:cNvSpPr>
            <a:spLocks noGrp="1"/>
          </p:cNvSpPr>
          <p:nvPr>
            <p:ph idx="1"/>
          </p:nvPr>
        </p:nvSpPr>
        <p:spPr/>
        <p:txBody>
          <a:bodyPr>
            <a:normAutofit/>
          </a:bodyPr>
          <a:lstStyle/>
          <a:p>
            <a:pPr lvl="0"/>
            <a:r>
              <a:rPr lang="en-US" dirty="0"/>
              <a:t>The purpose statement is not just a formality; it serves as a guiding star throughout the entire research process, from conceptualization to interpretation and dissemination of findings.</a:t>
            </a:r>
          </a:p>
          <a:p>
            <a:endParaRPr lang="fa-IR" dirty="0"/>
          </a:p>
        </p:txBody>
      </p:sp>
      <p:pic>
        <p:nvPicPr>
          <p:cNvPr id="4" name="Recorded Sound">
            <a:hlinkClick r:id="" action="ppaction://media"/>
            <a:extLst>
              <a:ext uri="{FF2B5EF4-FFF2-40B4-BE49-F238E27FC236}">
                <a16:creationId xmlns:a16="http://schemas.microsoft.com/office/drawing/2014/main" id="{4DF961A4-696A-7836-37A7-B2C3FB605F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03270651"/>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2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C2756DA-B883-C272-B1AE-7AFB3022FBB0}"/>
              </a:ext>
            </a:extLst>
          </p:cNvPr>
          <p:cNvSpPr>
            <a:spLocks noChangeArrowheads="1"/>
          </p:cNvSpPr>
          <p:nvPr/>
        </p:nvSpPr>
        <p:spPr bwMode="auto">
          <a:xfrm>
            <a:off x="4533900" y="3452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9829" tIns="152352" rIns="899829" bIns="38088" numCol="1" anchor="ctr" anchorCtr="0" compatLnSpc="1">
            <a:prstTxWarp prst="textNoShape">
              <a:avLst/>
            </a:prstTxWarp>
            <a:spAutoFit/>
          </a:bodyPr>
          <a:lstStyle/>
          <a:p>
            <a:endParaRPr lang="fa-IR"/>
          </a:p>
        </p:txBody>
      </p:sp>
      <p:sp>
        <p:nvSpPr>
          <p:cNvPr id="9" name="Rectangle 3">
            <a:extLst>
              <a:ext uri="{FF2B5EF4-FFF2-40B4-BE49-F238E27FC236}">
                <a16:creationId xmlns:a16="http://schemas.microsoft.com/office/drawing/2014/main" id="{97D014D9-61BD-563E-D83A-5C9A9E3FC607}"/>
              </a:ext>
            </a:extLst>
          </p:cNvPr>
          <p:cNvSpPr>
            <a:spLocks noChangeArrowheads="1"/>
          </p:cNvSpPr>
          <p:nvPr/>
        </p:nvSpPr>
        <p:spPr bwMode="auto">
          <a:xfrm>
            <a:off x="0" y="-1107742"/>
            <a:ext cx="12291588" cy="838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59" tIns="152352" rIns="90459" bIns="38088" numCol="1" anchor="ctr" anchorCtr="0" compatLnSpc="1">
            <a:prstTxWarp prst="textNoShape">
              <a:avLst/>
            </a:prstTxWarp>
            <a:spAutoFit/>
          </a:bodyPr>
          <a:lstStyle>
            <a:lvl1pPr eaLnBrk="0" fontAlgn="base" hangingPunct="0">
              <a:spcBef>
                <a:spcPct val="0"/>
              </a:spcBef>
              <a:spcAft>
                <a:spcPct val="0"/>
              </a:spcAft>
              <a:tabLst>
                <a:tab pos="5084763" algn="l"/>
              </a:tabLst>
              <a:defRPr>
                <a:solidFill>
                  <a:schemeClr val="tx1"/>
                </a:solidFill>
                <a:latin typeface="Arial" panose="020B0604020202020204" pitchFamily="34" charset="0"/>
              </a:defRPr>
            </a:lvl1pPr>
            <a:lvl2pPr eaLnBrk="0" fontAlgn="base" hangingPunct="0">
              <a:spcBef>
                <a:spcPct val="0"/>
              </a:spcBef>
              <a:spcAft>
                <a:spcPct val="0"/>
              </a:spcAft>
              <a:tabLst>
                <a:tab pos="5084763" algn="l"/>
              </a:tabLst>
              <a:defRPr>
                <a:solidFill>
                  <a:schemeClr val="tx1"/>
                </a:solidFill>
                <a:latin typeface="Arial" panose="020B0604020202020204" pitchFamily="34" charset="0"/>
              </a:defRPr>
            </a:lvl2pPr>
            <a:lvl3pPr eaLnBrk="0" fontAlgn="base" hangingPunct="0">
              <a:spcBef>
                <a:spcPct val="0"/>
              </a:spcBef>
              <a:spcAft>
                <a:spcPct val="0"/>
              </a:spcAft>
              <a:tabLst>
                <a:tab pos="5084763" algn="l"/>
              </a:tabLst>
              <a:defRPr>
                <a:solidFill>
                  <a:schemeClr val="tx1"/>
                </a:solidFill>
                <a:latin typeface="Arial" panose="020B0604020202020204" pitchFamily="34" charset="0"/>
              </a:defRPr>
            </a:lvl3pPr>
            <a:lvl4pPr eaLnBrk="0" fontAlgn="base" hangingPunct="0">
              <a:spcBef>
                <a:spcPct val="0"/>
              </a:spcBef>
              <a:spcAft>
                <a:spcPct val="0"/>
              </a:spcAft>
              <a:tabLst>
                <a:tab pos="5084763" algn="l"/>
              </a:tabLst>
              <a:defRPr>
                <a:solidFill>
                  <a:schemeClr val="tx1"/>
                </a:solidFill>
                <a:latin typeface="Arial" panose="020B0604020202020204" pitchFamily="34" charset="0"/>
              </a:defRPr>
            </a:lvl4pPr>
            <a:lvl5pPr eaLnBrk="0" fontAlgn="base" hangingPunct="0">
              <a:spcBef>
                <a:spcPct val="0"/>
              </a:spcBef>
              <a:spcAft>
                <a:spcPct val="0"/>
              </a:spcAft>
              <a:tabLst>
                <a:tab pos="5084763" algn="l"/>
              </a:tabLst>
              <a:defRPr>
                <a:solidFill>
                  <a:schemeClr val="tx1"/>
                </a:solidFill>
                <a:latin typeface="Arial" panose="020B0604020202020204" pitchFamily="34" charset="0"/>
              </a:defRPr>
            </a:lvl5pPr>
            <a:lvl6pPr eaLnBrk="0" fontAlgn="base" hangingPunct="0">
              <a:spcBef>
                <a:spcPct val="0"/>
              </a:spcBef>
              <a:spcAft>
                <a:spcPct val="0"/>
              </a:spcAft>
              <a:tabLst>
                <a:tab pos="5084763" algn="l"/>
              </a:tabLst>
              <a:defRPr>
                <a:solidFill>
                  <a:schemeClr val="tx1"/>
                </a:solidFill>
                <a:latin typeface="Arial" panose="020B0604020202020204" pitchFamily="34" charset="0"/>
              </a:defRPr>
            </a:lvl6pPr>
            <a:lvl7pPr eaLnBrk="0" fontAlgn="base" hangingPunct="0">
              <a:spcBef>
                <a:spcPct val="0"/>
              </a:spcBef>
              <a:spcAft>
                <a:spcPct val="0"/>
              </a:spcAft>
              <a:tabLst>
                <a:tab pos="5084763" algn="l"/>
              </a:tabLst>
              <a:defRPr>
                <a:solidFill>
                  <a:schemeClr val="tx1"/>
                </a:solidFill>
                <a:latin typeface="Arial" panose="020B0604020202020204" pitchFamily="34" charset="0"/>
              </a:defRPr>
            </a:lvl7pPr>
            <a:lvl8pPr eaLnBrk="0" fontAlgn="base" hangingPunct="0">
              <a:spcBef>
                <a:spcPct val="0"/>
              </a:spcBef>
              <a:spcAft>
                <a:spcPct val="0"/>
              </a:spcAft>
              <a:tabLst>
                <a:tab pos="5084763" algn="l"/>
              </a:tabLst>
              <a:defRPr>
                <a:solidFill>
                  <a:schemeClr val="tx1"/>
                </a:solidFill>
                <a:latin typeface="Arial" panose="020B0604020202020204" pitchFamily="34" charset="0"/>
              </a:defRPr>
            </a:lvl8pPr>
            <a:lvl9pPr eaLnBrk="0" fontAlgn="base" hangingPunct="0">
              <a:spcBef>
                <a:spcPct val="0"/>
              </a:spcBef>
              <a:spcAft>
                <a:spcPct val="0"/>
              </a:spcAft>
              <a:tabLst>
                <a:tab pos="5084763" algn="l"/>
              </a:tabLs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tabLst>
                <a:tab pos="5084763" algn="l"/>
              </a:tabLst>
            </a:pPr>
            <a:endParaRPr lang="en-US" altLang="fa-IR" b="1" dirty="0">
              <a:ea typeface="MS Mincho" panose="02020609040205080304" pitchFamily="49" charset="-128"/>
              <a:cs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5084763" algn="l"/>
              </a:tabLst>
            </a:pPr>
            <a:endParaRPr lang="en-US" altLang="fa-IR" b="1" dirty="0">
              <a:ea typeface="MS Mincho" panose="02020609040205080304" pitchFamily="49" charset="-128"/>
              <a:cs typeface="Arial" panose="020B0604020202020204" pitchFamily="34" charset="0"/>
            </a:endParaRPr>
          </a:p>
          <a:p>
            <a:pPr>
              <a:buFontTx/>
              <a:buChar char="•"/>
            </a:pPr>
            <a:endParaRPr lang="en-US" altLang="fa-IR" b="1" dirty="0"/>
          </a:p>
          <a:p>
            <a:pPr>
              <a:buFontTx/>
              <a:buChar char="•"/>
            </a:pPr>
            <a:endParaRPr lang="en-US" altLang="fa-IR" b="1" dirty="0"/>
          </a:p>
          <a:p>
            <a:pPr>
              <a:buFontTx/>
              <a:buChar char="•"/>
            </a:pPr>
            <a:endParaRPr lang="en-US" altLang="fa-IR" b="1" dirty="0"/>
          </a:p>
          <a:p>
            <a:pPr>
              <a:buFontTx/>
              <a:buChar char="•"/>
            </a:pPr>
            <a:endParaRPr lang="en-US" altLang="fa-IR" b="1" dirty="0"/>
          </a:p>
          <a:p>
            <a:pPr>
              <a:buFontTx/>
              <a:buChar char="•"/>
            </a:pPr>
            <a:endParaRPr lang="en-US" altLang="fa-IR" b="1" dirty="0"/>
          </a:p>
          <a:p>
            <a:pPr>
              <a:buFontTx/>
              <a:buChar char="•"/>
            </a:pPr>
            <a:r>
              <a:rPr lang="en-US" altLang="fa-IR" b="1" dirty="0"/>
              <a:t>Shahid </a:t>
            </a:r>
            <a:r>
              <a:rPr lang="en-US" altLang="fa-IR" b="1" dirty="0" err="1"/>
              <a:t>Sadoughi</a:t>
            </a:r>
            <a:r>
              <a:rPr lang="en-US" altLang="fa-IR" b="1" dirty="0"/>
              <a:t> University of Medical Sciences</a:t>
            </a:r>
          </a:p>
          <a:p>
            <a:pPr>
              <a:buFontTx/>
              <a:buChar char="•"/>
            </a:pPr>
            <a:r>
              <a:rPr lang="en-US" altLang="fa-IR" dirty="0"/>
              <a:t>Department for Research</a:t>
            </a:r>
            <a:endParaRPr lang="en-US" altLang="fa-IR" b="1" dirty="0"/>
          </a:p>
          <a:p>
            <a:pPr marL="0" marR="0" lvl="0" indent="0" defTabSz="914400" eaLnBrk="0" fontAlgn="base" latinLnBrk="0" hangingPunct="0">
              <a:lnSpc>
                <a:spcPct val="100000"/>
              </a:lnSpc>
              <a:spcBef>
                <a:spcPct val="0"/>
              </a:spcBef>
              <a:spcAft>
                <a:spcPct val="0"/>
              </a:spcAft>
              <a:buClrTx/>
              <a:buSzTx/>
              <a:buFontTx/>
              <a:buChar char="•"/>
              <a:tabLst>
                <a:tab pos="5084763" algn="l"/>
              </a:tabLst>
            </a:pPr>
            <a:endParaRPr kumimoji="0" lang="en-US" altLang="fa-IR"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5084763" algn="l"/>
              </a:tabLst>
            </a:pPr>
            <a:r>
              <a:rPr kumimoji="0" lang="en-US" altLang="fa-IR"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Title:	 </a:t>
            </a:r>
            <a:endParaRPr kumimoji="0" lang="en-US" altLang="fa-IR" sz="20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ahoma" panose="020B060403050404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5084763" algn="l"/>
              </a:tabLst>
            </a:pPr>
            <a:r>
              <a:rPr kumimoji="0" lang="en-US" altLang="fa-IR"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Investigator(s): 	 </a:t>
            </a:r>
            <a:endParaRPr kumimoji="0" lang="en-US" altLang="fa-IR" sz="20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ahoma" panose="020B060403050404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5084763" algn="l"/>
              </a:tabLst>
            </a:pPr>
            <a:r>
              <a:rPr kumimoji="0" lang="en-US" altLang="fa-IR"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Date: </a:t>
            </a:r>
            <a:endParaRPr kumimoji="0" lang="en-US" altLang="fa-IR" sz="20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ahoma" panose="020B0604030504040204" pitchFamily="34" charset="0"/>
            </a:endParaRPr>
          </a:p>
          <a:p>
            <a:pPr marL="0" marR="0" lvl="0" indent="0" defTabSz="914400" eaLnBrk="0" fontAlgn="base" latinLnBrk="0" hangingPunct="0">
              <a:lnSpc>
                <a:spcPct val="100000"/>
              </a:lnSpc>
              <a:spcBef>
                <a:spcPct val="0"/>
              </a:spcBef>
              <a:spcAft>
                <a:spcPct val="0"/>
              </a:spcAft>
              <a:buClrTx/>
              <a:buSzTx/>
              <a:buFontTx/>
              <a:buNone/>
              <a:tabLst>
                <a:tab pos="5084763" algn="l"/>
              </a:tabLst>
            </a:pPr>
            <a:r>
              <a:rPr kumimoji="0" lang="en-US" altLang="fa-IR"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Research Project Proposal</a:t>
            </a:r>
          </a:p>
          <a:p>
            <a:pPr marL="0" marR="0" lvl="0" indent="0" defTabSz="914400" eaLnBrk="0" fontAlgn="base" latinLnBrk="0" hangingPunct="0">
              <a:lnSpc>
                <a:spcPct val="100000"/>
              </a:lnSpc>
              <a:spcBef>
                <a:spcPct val="0"/>
              </a:spcBef>
              <a:spcAft>
                <a:spcPct val="0"/>
              </a:spcAft>
              <a:buClrTx/>
              <a:buSzTx/>
              <a:buFontTx/>
              <a:buChar char="•"/>
              <a:tabLst>
                <a:tab pos="5084763" algn="l"/>
              </a:tabLst>
            </a:pPr>
            <a:r>
              <a:rPr kumimoji="0" lang="en-US" altLang="fa-I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Project Title:</a:t>
            </a:r>
            <a:endParaRPr kumimoji="0" lang="en-US" altLang="fa-IR"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None/>
              <a:tabLst>
                <a:tab pos="5084763" algn="l"/>
              </a:tabLst>
            </a:pPr>
            <a:r>
              <a:rPr kumimoji="0" lang="en-US" altLang="fa-IR"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Investigators and Cooperators</a:t>
            </a:r>
          </a:p>
          <a:p>
            <a:pPr marL="457200" marR="0" lvl="1" indent="0" defTabSz="914400" eaLnBrk="0" fontAlgn="base" latinLnBrk="0" hangingPunct="0">
              <a:lnSpc>
                <a:spcPct val="100000"/>
              </a:lnSpc>
              <a:spcBef>
                <a:spcPct val="0"/>
              </a:spcBef>
              <a:spcAft>
                <a:spcPct val="0"/>
              </a:spcAft>
              <a:buClrTx/>
              <a:buSzTx/>
              <a:buFontTx/>
              <a:buAutoNum type="romanUcPeriod"/>
              <a:tabLst>
                <a:tab pos="5084763" algn="l"/>
              </a:tabLst>
            </a:pPr>
            <a:r>
              <a:rPr kumimoji="0" lang="en-US" altLang="fa-IR"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Principal Investigators:</a:t>
            </a:r>
          </a:p>
          <a:p>
            <a:pPr marL="0" marR="0" lvl="0" indent="0" defTabSz="914400" eaLnBrk="0" fontAlgn="base" latinLnBrk="0" hangingPunct="0">
              <a:lnSpc>
                <a:spcPct val="100000"/>
              </a:lnSpc>
              <a:spcBef>
                <a:spcPct val="0"/>
              </a:spcBef>
              <a:spcAft>
                <a:spcPct val="0"/>
              </a:spcAft>
              <a:buClrTx/>
              <a:buSzTx/>
              <a:buFontTx/>
              <a:buChar char="•"/>
              <a:tabLst>
                <a:tab pos="5084763" algn="l"/>
              </a:tabLst>
            </a:pPr>
            <a:r>
              <a:rPr kumimoji="0" lang="en-US" altLang="fa-I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Name, Affiliation</a:t>
            </a:r>
            <a:endParaRPr kumimoji="0" lang="en-US" altLang="fa-IR" sz="1050" b="0" i="0" u="none" strike="noStrike" cap="none" normalizeH="0" baseline="0" dirty="0">
              <a:ln>
                <a:noFill/>
              </a:ln>
              <a:solidFill>
                <a:schemeClr val="tx1"/>
              </a:solidFill>
              <a:effectLst/>
            </a:endParaRPr>
          </a:p>
          <a:p>
            <a:pPr marL="0" marR="0" lvl="0" indent="0" defTabSz="914400" eaLnBrk="0" fontAlgn="base" latinLnBrk="0" hangingPunct="0">
              <a:lnSpc>
                <a:spcPct val="100000"/>
              </a:lnSpc>
              <a:spcBef>
                <a:spcPct val="0"/>
              </a:spcBef>
              <a:spcAft>
                <a:spcPct val="0"/>
              </a:spcAft>
              <a:buClrTx/>
              <a:buSzTx/>
              <a:buFontTx/>
              <a:buNone/>
              <a:tabLst>
                <a:tab pos="5084763" algn="l"/>
              </a:tabLst>
            </a:pPr>
            <a:r>
              <a:rPr kumimoji="0" lang="en-US" altLang="fa-I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Address: </a:t>
            </a:r>
            <a:endParaRPr kumimoji="0" lang="en-US" altLang="fa-IR" sz="1050" b="0" i="0" u="none" strike="noStrike" cap="none" normalizeH="0" baseline="0" dirty="0">
              <a:ln>
                <a:noFill/>
              </a:ln>
              <a:solidFill>
                <a:schemeClr val="tx1"/>
              </a:solidFill>
              <a:effectLst/>
            </a:endParaRPr>
          </a:p>
          <a:p>
            <a:pPr marL="0" marR="0" lvl="0" indent="0" defTabSz="914400" eaLnBrk="0" fontAlgn="base" latinLnBrk="0" hangingPunct="0">
              <a:lnSpc>
                <a:spcPct val="100000"/>
              </a:lnSpc>
              <a:spcBef>
                <a:spcPct val="0"/>
              </a:spcBef>
              <a:spcAft>
                <a:spcPct val="0"/>
              </a:spcAft>
              <a:buClrTx/>
              <a:buSzTx/>
              <a:buFontTx/>
              <a:buNone/>
              <a:tabLst>
                <a:tab pos="5084763" algn="l"/>
              </a:tabLst>
            </a:pPr>
            <a:r>
              <a:rPr kumimoji="0" lang="fr-FR" altLang="fa-I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Postal code: 89179-45556, Yazd, Iran   Tel: (+98-351) 725 84 10  Fax: (+98-351) 725 84 13  Mobile: (+98)   E-mail: </a:t>
            </a:r>
            <a:endParaRPr kumimoji="0" lang="en-US" altLang="fa-IR"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None/>
              <a:tabLst>
                <a:tab pos="5084763" algn="l"/>
              </a:tabLst>
            </a:pPr>
            <a:r>
              <a:rPr kumimoji="0" lang="en-US" altLang="fa-IR"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Research Project:</a:t>
            </a:r>
          </a:p>
          <a:p>
            <a:pPr marL="457200" marR="0" lvl="1" indent="0" defTabSz="914400" eaLnBrk="0" fontAlgn="base" latinLnBrk="0" hangingPunct="0">
              <a:lnSpc>
                <a:spcPct val="100000"/>
              </a:lnSpc>
              <a:spcBef>
                <a:spcPct val="0"/>
              </a:spcBef>
              <a:spcAft>
                <a:spcPct val="0"/>
              </a:spcAft>
              <a:buClrTx/>
              <a:buSzTx/>
              <a:buFontTx/>
              <a:buAutoNum type="romanUcPeriod"/>
              <a:tabLst>
                <a:tab pos="5084763" algn="l"/>
              </a:tabLst>
            </a:pPr>
            <a:r>
              <a:rPr kumimoji="0" lang="en-US" altLang="fa-IR"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Statement of the Problem:    Literature Review: </a:t>
            </a:r>
            <a:r>
              <a:rPr kumimoji="0" lang="en-US" altLang="fa-I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fa-IR" sz="20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General Objective(s): </a:t>
            </a:r>
            <a:r>
              <a:rPr kumimoji="0" lang="en-US" altLang="fa-IR"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fa-IR"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Specific Objective(s):</a:t>
            </a:r>
            <a:br>
              <a:rPr kumimoji="0" lang="en-US" altLang="fa-I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en-US" altLang="fa-IR" sz="1050" b="0" i="0" u="none" strike="noStrike" cap="none" normalizeH="0" baseline="0" dirty="0">
              <a:ln>
                <a:noFill/>
              </a:ln>
              <a:solidFill>
                <a:schemeClr val="tx1"/>
              </a:solidFill>
              <a:effectLst/>
              <a:latin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None/>
              <a:tabLst>
                <a:tab pos="5084763" algn="l"/>
              </a:tabLst>
            </a:pPr>
            <a:r>
              <a:rPr kumimoji="0" lang="en-US" altLang="fa-I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Methodology  </a:t>
            </a:r>
            <a:r>
              <a:rPr kumimoji="0" lang="en-US" altLang="fa-I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Procedures:  </a:t>
            </a:r>
            <a:r>
              <a:rPr kumimoji="0" lang="en-US" altLang="fa-IR"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Study Design:  </a:t>
            </a:r>
            <a:r>
              <a:rPr kumimoji="0" lang="en-US" altLang="fa-IR"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Variables:    Study Type: </a:t>
            </a:r>
            <a:r>
              <a:rPr kumimoji="0" lang="en-US" altLang="fa-IR" b="0" i="0" u="none" strike="noStrike" cap="none" normalizeH="0" baseline="0" dirty="0">
                <a:ln>
                  <a:noFill/>
                </a:ln>
                <a:solidFill>
                  <a:schemeClr val="tx1"/>
                </a:solidFill>
                <a:effectLst/>
                <a:ea typeface="Times New Roman" panose="02020603050405020304" pitchFamily="18" charset="0"/>
              </a:rPr>
              <a:t> </a:t>
            </a:r>
            <a:r>
              <a:rPr kumimoji="0" lang="en-US" altLang="fa-IR"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Sampling: </a:t>
            </a:r>
            <a:r>
              <a:rPr kumimoji="0" lang="en-US" altLang="fa-IR" b="0" i="0" u="none" strike="noStrike" cap="none" normalizeH="0" baseline="0" dirty="0">
                <a:ln>
                  <a:noFill/>
                </a:ln>
                <a:solidFill>
                  <a:schemeClr val="tx1"/>
                </a:solidFill>
                <a:effectLst/>
                <a:ea typeface="Times New Roman" panose="02020603050405020304" pitchFamily="18" charset="0"/>
              </a:rPr>
              <a:t> </a:t>
            </a:r>
            <a:r>
              <a:rPr kumimoji="0" lang="en-US" altLang="fa-IR"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Data Collection and Analysis:</a:t>
            </a:r>
          </a:p>
          <a:p>
            <a:pPr marL="457200" marR="0" lvl="1" indent="0" defTabSz="914400" eaLnBrk="0" fontAlgn="base" latinLnBrk="0" hangingPunct="0">
              <a:lnSpc>
                <a:spcPct val="100000"/>
              </a:lnSpc>
              <a:spcBef>
                <a:spcPct val="0"/>
              </a:spcBef>
              <a:spcAft>
                <a:spcPct val="0"/>
              </a:spcAft>
              <a:buClrTx/>
              <a:buSzTx/>
              <a:buFontTx/>
              <a:buAutoNum type="romanUcPeriod"/>
              <a:tabLst>
                <a:tab pos="5084763" algn="l"/>
              </a:tabLst>
            </a:pPr>
            <a:r>
              <a:rPr kumimoji="0" lang="en-US" altLang="fa-IR"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Ethics:    Research Timetable for Project</a:t>
            </a:r>
          </a:p>
          <a:p>
            <a:pPr marL="0" marR="0" lvl="0" indent="0" defTabSz="914400" eaLnBrk="0" fontAlgn="base" latinLnBrk="0" hangingPunct="0">
              <a:lnSpc>
                <a:spcPct val="100000"/>
              </a:lnSpc>
              <a:spcBef>
                <a:spcPct val="0"/>
              </a:spcBef>
              <a:spcAft>
                <a:spcPct val="0"/>
              </a:spcAft>
              <a:buClrTx/>
              <a:buSzTx/>
              <a:buFontTx/>
              <a:buNone/>
              <a:tabLst>
                <a:tab pos="5084763" algn="l"/>
              </a:tabLst>
            </a:pPr>
            <a:r>
              <a:rPr kumimoji="0" lang="en-US" altLang="fa-IR"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Budget  </a:t>
            </a:r>
            <a:r>
              <a:rPr kumimoji="0" lang="en-US" altLang="fa-IR"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Personnel Budget:  Services:   Materials and Instruments:   Trips: -  Other Costs: -  Total Budget Request:</a:t>
            </a:r>
          </a:p>
          <a:p>
            <a:pPr marL="0" marR="0" lvl="0" indent="0" defTabSz="914400" eaLnBrk="0" fontAlgn="base" latinLnBrk="0" hangingPunct="0">
              <a:lnSpc>
                <a:spcPct val="100000"/>
              </a:lnSpc>
              <a:spcBef>
                <a:spcPct val="0"/>
              </a:spcBef>
              <a:spcAft>
                <a:spcPct val="0"/>
              </a:spcAft>
              <a:buClrTx/>
              <a:buSzTx/>
              <a:buFontTx/>
              <a:buNone/>
              <a:tabLst>
                <a:tab pos="5084763" algn="l"/>
              </a:tabLst>
            </a:pPr>
            <a:r>
              <a:rPr kumimoji="0" lang="en-US" altLang="fa-IR"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References list</a:t>
            </a:r>
            <a:endParaRPr kumimoji="0" lang="en-US" altLang="fa-IR" sz="1050" b="0" i="0" u="none" strike="noStrike" cap="none" normalizeH="0" baseline="0" dirty="0">
              <a:ln>
                <a:noFill/>
              </a:ln>
              <a:solidFill>
                <a:schemeClr val="tx1"/>
              </a:solidFill>
              <a:effectLst/>
              <a:latin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None/>
              <a:tabLst>
                <a:tab pos="5084763" algn="l"/>
              </a:tabLst>
            </a:pPr>
            <a:r>
              <a:rPr kumimoji="0" lang="en-US" altLang="fa-I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US" altLang="fa-IR" sz="2800" b="0" i="0" u="none" strike="noStrike" cap="none" normalizeH="0" baseline="0" dirty="0">
              <a:ln>
                <a:noFill/>
              </a:ln>
              <a:solidFill>
                <a:schemeClr val="tx1"/>
              </a:solidFill>
              <a:effectLst/>
              <a:latin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50D78C21-6C4C-936C-93F9-60C0A7164E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41291866"/>
      </p:ext>
    </p:extLst>
  </p:cSld>
  <p:clrMapOvr>
    <a:masterClrMapping/>
  </p:clrMapOvr>
  <mc:AlternateContent xmlns:mc="http://schemas.openxmlformats.org/markup-compatibility/2006" xmlns:p14="http://schemas.microsoft.com/office/powerpoint/2010/main">
    <mc:Choice Requires="p14">
      <p:transition spd="slow" p14:dur="2000" advTm="348956166"/>
    </mc:Choice>
    <mc:Fallback xmlns="">
      <p:transition spd="slow" advTm="34895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51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8B4D3-CCB5-BA9C-3BF2-AE59FDD29EF4}"/>
              </a:ext>
            </a:extLst>
          </p:cNvPr>
          <p:cNvSpPr>
            <a:spLocks noGrp="1"/>
          </p:cNvSpPr>
          <p:nvPr>
            <p:ph type="title"/>
          </p:nvPr>
        </p:nvSpPr>
        <p:spPr>
          <a:xfrm>
            <a:off x="838200" y="2167292"/>
            <a:ext cx="10515600" cy="1325563"/>
          </a:xfrm>
        </p:spPr>
        <p:txBody>
          <a:bodyPr/>
          <a:lstStyle/>
          <a:p>
            <a:pPr algn="ctr"/>
            <a:r>
              <a:rPr lang="en-US" dirty="0">
                <a:latin typeface="Arial Black" panose="020B0A04020102020204" pitchFamily="34" charset="0"/>
              </a:rPr>
              <a:t>Thank you for your attention</a:t>
            </a:r>
            <a:endParaRPr lang="fa-IR" dirty="0">
              <a:latin typeface="Arial Black" panose="020B0A04020102020204" pitchFamily="34" charset="0"/>
            </a:endParaRPr>
          </a:p>
        </p:txBody>
      </p:sp>
      <p:pic>
        <p:nvPicPr>
          <p:cNvPr id="3" name="Recorded Sound">
            <a:hlinkClick r:id="" action="ppaction://media"/>
            <a:extLst>
              <a:ext uri="{FF2B5EF4-FFF2-40B4-BE49-F238E27FC236}">
                <a16:creationId xmlns:a16="http://schemas.microsoft.com/office/drawing/2014/main" id="{CD2A5356-5399-E9B0-7EE7-25A29AAC96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57230077"/>
      </p:ext>
    </p:extLst>
  </p:cSld>
  <p:clrMapOvr>
    <a:masterClrMapping/>
  </p:clrMapOvr>
  <mc:AlternateContent xmlns:mc="http://schemas.openxmlformats.org/markup-compatibility/2006" xmlns:p14="http://schemas.microsoft.com/office/powerpoint/2010/main">
    <mc:Choice Requires="p14">
      <p:transition spd="slow" p14:dur="2000" advTm="2236409"/>
    </mc:Choice>
    <mc:Fallback xmlns="">
      <p:transition spd="slow" advTm="2236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64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2D40E-5CB0-EFC4-821D-A95FA7FB5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A1B9C-3FA5-C008-1231-FE91BCF80BE0}"/>
              </a:ext>
            </a:extLst>
          </p:cNvPr>
          <p:cNvSpPr>
            <a:spLocks noGrp="1"/>
          </p:cNvSpPr>
          <p:nvPr>
            <p:ph type="title"/>
          </p:nvPr>
        </p:nvSpPr>
        <p:spPr/>
        <p:txBody>
          <a:bodyPr>
            <a:normAutofit/>
          </a:bodyPr>
          <a:lstStyle/>
          <a:p>
            <a:pPr algn="ctr"/>
            <a:r>
              <a:rPr lang="en-US" b="1" dirty="0"/>
              <a:t>Introduction to the Purpose Statement</a:t>
            </a:r>
            <a:endParaRPr lang="fa-IR" dirty="0"/>
          </a:p>
        </p:txBody>
      </p:sp>
      <p:sp>
        <p:nvSpPr>
          <p:cNvPr id="3" name="Content Placeholder 2">
            <a:extLst>
              <a:ext uri="{FF2B5EF4-FFF2-40B4-BE49-F238E27FC236}">
                <a16:creationId xmlns:a16="http://schemas.microsoft.com/office/drawing/2014/main" id="{D8AA4E6B-38FC-DD02-62DF-8B2A14AD8F61}"/>
              </a:ext>
            </a:extLst>
          </p:cNvPr>
          <p:cNvSpPr>
            <a:spLocks noGrp="1"/>
          </p:cNvSpPr>
          <p:nvPr>
            <p:ph idx="1"/>
          </p:nvPr>
        </p:nvSpPr>
        <p:spPr/>
        <p:txBody>
          <a:bodyPr>
            <a:normAutofit fontScale="92500"/>
          </a:bodyPr>
          <a:lstStyle/>
          <a:p>
            <a:pPr lvl="0"/>
            <a:r>
              <a:rPr lang="en-US" dirty="0"/>
              <a:t>It is important to clearly state a purpose statement in the abstract and introduction of a research study.</a:t>
            </a:r>
          </a:p>
          <a:p>
            <a:pPr lvl="0"/>
            <a:r>
              <a:rPr lang="en-US" dirty="0"/>
              <a:t>This statement establishes the intent or objective of the research study.</a:t>
            </a:r>
          </a:p>
          <a:p>
            <a:pPr lvl="0"/>
            <a:r>
              <a:rPr lang="en-US" dirty="0"/>
              <a:t>It is a critical statement that needs to be clear, specific, and informative.</a:t>
            </a:r>
          </a:p>
          <a:p>
            <a:pPr lvl="0"/>
            <a:r>
              <a:rPr lang="en-US" dirty="0"/>
              <a:t>Other aspects of the research follow from it, and readers may be lost if it is unclear.</a:t>
            </a:r>
          </a:p>
          <a:p>
            <a:pPr lvl="0"/>
            <a:r>
              <a:rPr lang="en-US" dirty="0"/>
              <a:t>In journal articles, purpose statements are often embedded in introductions (and abstracts); in theses and dissertations, it often stands as a separate section.</a:t>
            </a:r>
          </a:p>
          <a:p>
            <a:endParaRPr lang="fa-IR" dirty="0"/>
          </a:p>
        </p:txBody>
      </p:sp>
      <p:pic>
        <p:nvPicPr>
          <p:cNvPr id="4" name="Recorded Sound">
            <a:hlinkClick r:id="" action="ppaction://media"/>
            <a:extLst>
              <a:ext uri="{FF2B5EF4-FFF2-40B4-BE49-F238E27FC236}">
                <a16:creationId xmlns:a16="http://schemas.microsoft.com/office/drawing/2014/main" id="{178C0647-B75E-1FEA-76D1-1888179026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46201921"/>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40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2AF45-1E71-AE49-4B17-67719F79E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AA1FC-B39F-0854-C8C1-095FEB28BF77}"/>
              </a:ext>
            </a:extLst>
          </p:cNvPr>
          <p:cNvSpPr>
            <a:spLocks noGrp="1"/>
          </p:cNvSpPr>
          <p:nvPr>
            <p:ph type="title"/>
          </p:nvPr>
        </p:nvSpPr>
        <p:spPr/>
        <p:txBody>
          <a:bodyPr>
            <a:normAutofit/>
          </a:bodyPr>
          <a:lstStyle/>
          <a:p>
            <a:pPr algn="ctr"/>
            <a:r>
              <a:rPr lang="en-US" b="1" dirty="0"/>
              <a:t>Significance of a Purpose (or Study Aim) Statement</a:t>
            </a:r>
            <a:endParaRPr lang="fa-IR" dirty="0"/>
          </a:p>
        </p:txBody>
      </p:sp>
      <p:sp>
        <p:nvSpPr>
          <p:cNvPr id="3" name="Content Placeholder 2">
            <a:extLst>
              <a:ext uri="{FF2B5EF4-FFF2-40B4-BE49-F238E27FC236}">
                <a16:creationId xmlns:a16="http://schemas.microsoft.com/office/drawing/2014/main" id="{2997845F-E8CE-3BA7-B6BB-6BFFA4ACEDD5}"/>
              </a:ext>
            </a:extLst>
          </p:cNvPr>
          <p:cNvSpPr>
            <a:spLocks noGrp="1"/>
          </p:cNvSpPr>
          <p:nvPr>
            <p:ph idx="1"/>
          </p:nvPr>
        </p:nvSpPr>
        <p:spPr/>
        <p:txBody>
          <a:bodyPr>
            <a:normAutofit/>
          </a:bodyPr>
          <a:lstStyle/>
          <a:p>
            <a:pPr lvl="0"/>
            <a:r>
              <a:rPr lang="en-US" dirty="0"/>
              <a:t>In social science research, "purpose" is typically used. In health sciences, "study aim" is often preferred.</a:t>
            </a:r>
          </a:p>
          <a:p>
            <a:pPr lvl="0"/>
            <a:r>
              <a:rPr lang="en-US" dirty="0"/>
              <a:t>This statement sets the stage for the entire study.</a:t>
            </a:r>
          </a:p>
          <a:p>
            <a:pPr lvl="0"/>
            <a:r>
              <a:rPr lang="en-US" dirty="0"/>
              <a:t>It indicates the primary goal or overarching objective of the research.</a:t>
            </a:r>
          </a:p>
          <a:p>
            <a:pPr lvl="0"/>
            <a:r>
              <a:rPr lang="en-US" dirty="0"/>
              <a:t>A well-crafted purpose statement provides focus and direction for the research design, data collection, and analysis.</a:t>
            </a:r>
          </a:p>
          <a:p>
            <a:endParaRPr lang="fa-IR" dirty="0"/>
          </a:p>
        </p:txBody>
      </p:sp>
      <p:pic>
        <p:nvPicPr>
          <p:cNvPr id="4" name="Recorded Sound">
            <a:hlinkClick r:id="" action="ppaction://media"/>
            <a:extLst>
              <a:ext uri="{FF2B5EF4-FFF2-40B4-BE49-F238E27FC236}">
                <a16:creationId xmlns:a16="http://schemas.microsoft.com/office/drawing/2014/main" id="{958E3877-4046-38A1-E452-70DBA6F650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83690231"/>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67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38E3-6535-CB0B-7541-F2DE2CA49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1F05C-A0D1-4ADD-97EA-6BF47A8D50A8}"/>
              </a:ext>
            </a:extLst>
          </p:cNvPr>
          <p:cNvSpPr>
            <a:spLocks noGrp="1"/>
          </p:cNvSpPr>
          <p:nvPr>
            <p:ph type="title"/>
          </p:nvPr>
        </p:nvSpPr>
        <p:spPr/>
        <p:txBody>
          <a:bodyPr>
            <a:normAutofit/>
          </a:bodyPr>
          <a:lstStyle/>
          <a:p>
            <a:pPr algn="ctr"/>
            <a:r>
              <a:rPr lang="en-US" b="1" dirty="0"/>
              <a:t>Key Principles in Designing a Purpose Statement</a:t>
            </a:r>
            <a:endParaRPr lang="fa-IR" dirty="0"/>
          </a:p>
        </p:txBody>
      </p:sp>
      <p:sp>
        <p:nvSpPr>
          <p:cNvPr id="3" name="Content Placeholder 2">
            <a:extLst>
              <a:ext uri="{FF2B5EF4-FFF2-40B4-BE49-F238E27FC236}">
                <a16:creationId xmlns:a16="http://schemas.microsoft.com/office/drawing/2014/main" id="{D0485BA8-97D0-984F-5075-1537F8E9BD27}"/>
              </a:ext>
            </a:extLst>
          </p:cNvPr>
          <p:cNvSpPr>
            <a:spLocks noGrp="1"/>
          </p:cNvSpPr>
          <p:nvPr>
            <p:ph idx="1"/>
          </p:nvPr>
        </p:nvSpPr>
        <p:spPr/>
        <p:txBody>
          <a:bodyPr>
            <a:normAutofit/>
          </a:bodyPr>
          <a:lstStyle/>
          <a:p>
            <a:pPr lvl="0"/>
            <a:r>
              <a:rPr lang="en-US" dirty="0"/>
              <a:t>A purpose statement should be a single sentence or a few sentences.</a:t>
            </a:r>
          </a:p>
          <a:p>
            <a:pPr lvl="0"/>
            <a:r>
              <a:rPr lang="en-US" dirty="0"/>
              <a:t>It should be informative, specific, and clear.</a:t>
            </a:r>
          </a:p>
          <a:p>
            <a:pPr lvl="0"/>
            <a:r>
              <a:rPr lang="en-US" dirty="0"/>
              <a:t>Use words that signal the overall intent of the study.</a:t>
            </a:r>
          </a:p>
          <a:p>
            <a:pPr lvl="0"/>
            <a:r>
              <a:rPr lang="en-US" dirty="0"/>
              <a:t>It should follow the problem statement in a proposal or study.</a:t>
            </a:r>
          </a:p>
          <a:p>
            <a:pPr lvl="0"/>
            <a:r>
              <a:rPr lang="en-US" dirty="0"/>
              <a:t>It should narrow the problem statement to what the study will accomplish.</a:t>
            </a:r>
          </a:p>
          <a:p>
            <a:endParaRPr lang="fa-IR" dirty="0"/>
          </a:p>
        </p:txBody>
      </p:sp>
      <p:pic>
        <p:nvPicPr>
          <p:cNvPr id="4" name="Recorded Sound">
            <a:hlinkClick r:id="" action="ppaction://media"/>
            <a:extLst>
              <a:ext uri="{FF2B5EF4-FFF2-40B4-BE49-F238E27FC236}">
                <a16:creationId xmlns:a16="http://schemas.microsoft.com/office/drawing/2014/main" id="{47CC7D39-5B8E-ADB0-41C6-C31115BC2D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01610171"/>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95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261CA-6629-F8E2-9CE7-874087F29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1DF97-8D8E-8F9D-5251-F43338E788F3}"/>
              </a:ext>
            </a:extLst>
          </p:cNvPr>
          <p:cNvSpPr>
            <a:spLocks noGrp="1"/>
          </p:cNvSpPr>
          <p:nvPr>
            <p:ph type="title"/>
          </p:nvPr>
        </p:nvSpPr>
        <p:spPr/>
        <p:txBody>
          <a:bodyPr>
            <a:normAutofit/>
          </a:bodyPr>
          <a:lstStyle/>
          <a:p>
            <a:pPr algn="ctr"/>
            <a:r>
              <a:rPr lang="en-US" b="1" dirty="0"/>
              <a:t>Relationship among Problem, Purpose, and Questions </a:t>
            </a:r>
            <a:endParaRPr lang="fa-IR" dirty="0"/>
          </a:p>
        </p:txBody>
      </p:sp>
      <p:sp>
        <p:nvSpPr>
          <p:cNvPr id="3" name="Content Placeholder 2">
            <a:extLst>
              <a:ext uri="{FF2B5EF4-FFF2-40B4-BE49-F238E27FC236}">
                <a16:creationId xmlns:a16="http://schemas.microsoft.com/office/drawing/2014/main" id="{63DCA8A8-F09E-DDA7-335F-FC8214056D51}"/>
              </a:ext>
            </a:extLst>
          </p:cNvPr>
          <p:cNvSpPr>
            <a:spLocks noGrp="1"/>
          </p:cNvSpPr>
          <p:nvPr>
            <p:ph idx="1"/>
          </p:nvPr>
        </p:nvSpPr>
        <p:spPr/>
        <p:txBody>
          <a:bodyPr>
            <a:normAutofit/>
          </a:bodyPr>
          <a:lstStyle/>
          <a:p>
            <a:endParaRPr lang="fa-IR" dirty="0"/>
          </a:p>
        </p:txBody>
      </p:sp>
      <p:pic>
        <p:nvPicPr>
          <p:cNvPr id="4" name="Picture 3">
            <a:extLst>
              <a:ext uri="{FF2B5EF4-FFF2-40B4-BE49-F238E27FC236}">
                <a16:creationId xmlns:a16="http://schemas.microsoft.com/office/drawing/2014/main" id="{1BD654C1-CC77-7745-3933-9CA332A06BF1}"/>
              </a:ext>
            </a:extLst>
          </p:cNvPr>
          <p:cNvPicPr>
            <a:picLocks noChangeAspect="1"/>
          </p:cNvPicPr>
          <p:nvPr/>
        </p:nvPicPr>
        <p:blipFill>
          <a:blip r:embed="rId4"/>
          <a:stretch>
            <a:fillRect/>
          </a:stretch>
        </p:blipFill>
        <p:spPr>
          <a:xfrm>
            <a:off x="862347" y="1690687"/>
            <a:ext cx="10128208" cy="5082975"/>
          </a:xfrm>
          <a:prstGeom prst="rect">
            <a:avLst/>
          </a:prstGeom>
        </p:spPr>
      </p:pic>
      <p:pic>
        <p:nvPicPr>
          <p:cNvPr id="5" name="Recorded Sound">
            <a:hlinkClick r:id="" action="ppaction://media"/>
            <a:extLst>
              <a:ext uri="{FF2B5EF4-FFF2-40B4-BE49-F238E27FC236}">
                <a16:creationId xmlns:a16="http://schemas.microsoft.com/office/drawing/2014/main" id="{ECABEA07-E58A-A42D-3FAD-287A01F4A5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70248745"/>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642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3CD4C-2A0F-6EC5-BEEA-8F70A37B2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4E301C-3E6F-8213-EA6E-21BDA7397D9C}"/>
              </a:ext>
            </a:extLst>
          </p:cNvPr>
          <p:cNvSpPr>
            <a:spLocks noGrp="1"/>
          </p:cNvSpPr>
          <p:nvPr>
            <p:ph type="title"/>
          </p:nvPr>
        </p:nvSpPr>
        <p:spPr/>
        <p:txBody>
          <a:bodyPr>
            <a:normAutofit/>
          </a:bodyPr>
          <a:lstStyle/>
          <a:p>
            <a:pPr algn="ctr"/>
            <a:r>
              <a:rPr lang="en-US" b="1" dirty="0"/>
              <a:t>Relationship among Problem, Purpose, and Questions</a:t>
            </a:r>
            <a:endParaRPr lang="fa-IR" dirty="0"/>
          </a:p>
        </p:txBody>
      </p:sp>
      <p:sp>
        <p:nvSpPr>
          <p:cNvPr id="3" name="Content Placeholder 2">
            <a:extLst>
              <a:ext uri="{FF2B5EF4-FFF2-40B4-BE49-F238E27FC236}">
                <a16:creationId xmlns:a16="http://schemas.microsoft.com/office/drawing/2014/main" id="{8B199E14-3822-3C45-89AB-38AA5D9275F9}"/>
              </a:ext>
            </a:extLst>
          </p:cNvPr>
          <p:cNvSpPr>
            <a:spLocks noGrp="1"/>
          </p:cNvSpPr>
          <p:nvPr>
            <p:ph idx="1"/>
          </p:nvPr>
        </p:nvSpPr>
        <p:spPr/>
        <p:txBody>
          <a:bodyPr>
            <a:normAutofit/>
          </a:bodyPr>
          <a:lstStyle/>
          <a:p>
            <a:pPr lvl="0"/>
            <a:r>
              <a:rPr lang="en-US" b="1" dirty="0"/>
              <a:t>The Problem:</a:t>
            </a:r>
            <a:r>
              <a:rPr lang="en-US" dirty="0"/>
              <a:t> The larger issue or concern that drives the need for the study (e.g., people refusing COVID vaccination).</a:t>
            </a:r>
          </a:p>
          <a:p>
            <a:pPr lvl="0"/>
            <a:r>
              <a:rPr lang="en-US" b="1" dirty="0"/>
              <a:t>The Purpose or Aim:</a:t>
            </a:r>
            <a:r>
              <a:rPr lang="en-US" dirty="0"/>
              <a:t> The overall intent or objective of the study (e.g., to identify why, the factors).</a:t>
            </a:r>
          </a:p>
          <a:p>
            <a:pPr lvl="0"/>
            <a:r>
              <a:rPr lang="en-US" b="1" dirty="0"/>
              <a:t>The Research Questions:</a:t>
            </a:r>
            <a:r>
              <a:rPr lang="en-US" dirty="0"/>
              <a:t> Specific questions the study will answer to achieve its purpose (e.g., Are participants refusing vaccination because they suspect long-term health consequences?).</a:t>
            </a:r>
          </a:p>
          <a:p>
            <a:pPr lvl="0"/>
            <a:r>
              <a:rPr lang="en-US" b="1" dirty="0"/>
              <a:t>The Data:</a:t>
            </a:r>
            <a:r>
              <a:rPr lang="en-US" dirty="0"/>
              <a:t> The specific information collected to answer the questions (e.g., a mailed questionnaire).</a:t>
            </a:r>
          </a:p>
          <a:p>
            <a:endParaRPr lang="fa-IR" dirty="0"/>
          </a:p>
        </p:txBody>
      </p:sp>
      <p:pic>
        <p:nvPicPr>
          <p:cNvPr id="4" name="Recorded Sound">
            <a:hlinkClick r:id="" action="ppaction://media"/>
            <a:extLst>
              <a:ext uri="{FF2B5EF4-FFF2-40B4-BE49-F238E27FC236}">
                <a16:creationId xmlns:a16="http://schemas.microsoft.com/office/drawing/2014/main" id="{4ABC803D-8F2A-E665-F816-A6E1A6C38D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78752143"/>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70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29A2D-A5FA-BCB3-965F-C97DDBE86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773CD-ED3E-B7CB-AD48-C918B395F940}"/>
              </a:ext>
            </a:extLst>
          </p:cNvPr>
          <p:cNvSpPr>
            <a:spLocks noGrp="1"/>
          </p:cNvSpPr>
          <p:nvPr>
            <p:ph type="title"/>
          </p:nvPr>
        </p:nvSpPr>
        <p:spPr/>
        <p:txBody>
          <a:bodyPr>
            <a:normAutofit/>
          </a:bodyPr>
          <a:lstStyle/>
          <a:p>
            <a:pPr algn="ctr"/>
            <a:r>
              <a:rPr lang="en-US" b="1" dirty="0"/>
              <a:t>Qualitative Purpose Statements: Definition and Components</a:t>
            </a:r>
            <a:endParaRPr lang="fa-IR" dirty="0"/>
          </a:p>
        </p:txBody>
      </p:sp>
      <p:sp>
        <p:nvSpPr>
          <p:cNvPr id="3" name="Content Placeholder 2">
            <a:extLst>
              <a:ext uri="{FF2B5EF4-FFF2-40B4-BE49-F238E27FC236}">
                <a16:creationId xmlns:a16="http://schemas.microsoft.com/office/drawing/2014/main" id="{0B7E6B45-394F-1B39-7900-92B54FBEC6F5}"/>
              </a:ext>
            </a:extLst>
          </p:cNvPr>
          <p:cNvSpPr>
            <a:spLocks noGrp="1"/>
          </p:cNvSpPr>
          <p:nvPr>
            <p:ph idx="1"/>
          </p:nvPr>
        </p:nvSpPr>
        <p:spPr/>
        <p:txBody>
          <a:bodyPr>
            <a:normAutofit lnSpcReduction="10000"/>
          </a:bodyPr>
          <a:lstStyle/>
          <a:p>
            <a:pPr lvl="0"/>
            <a:r>
              <a:rPr lang="en-US" dirty="0"/>
              <a:t>A qualitative purpose statement indicates the intent to explore or understand a central phenomenon.</a:t>
            </a:r>
          </a:p>
          <a:p>
            <a:pPr lvl="0"/>
            <a:r>
              <a:rPr lang="en-US" dirty="0"/>
              <a:t>It conveys an emerging design and research process.</a:t>
            </a:r>
          </a:p>
          <a:p>
            <a:pPr lvl="0"/>
            <a:r>
              <a:rPr lang="en-US" dirty="0"/>
              <a:t>It does not convey a directional or cause-and-effect relationship between variables.</a:t>
            </a:r>
          </a:p>
          <a:p>
            <a:pPr lvl="0"/>
            <a:r>
              <a:rPr lang="en-US" b="1" dirty="0"/>
              <a:t>Three major components:</a:t>
            </a:r>
            <a:endParaRPr lang="en-US" dirty="0"/>
          </a:p>
          <a:p>
            <a:pPr lvl="1"/>
            <a:r>
              <a:rPr lang="en-US" dirty="0"/>
              <a:t>Use action verbs that convey the discovery process (e.g., "explore," "understand," "discover," "describe," "generate").</a:t>
            </a:r>
          </a:p>
          <a:p>
            <a:pPr lvl="1"/>
            <a:r>
              <a:rPr lang="en-US" dirty="0"/>
              <a:t>Use neutral, non-directional language (avoid words like "effect," "influence," "impact," "determine").</a:t>
            </a:r>
          </a:p>
          <a:p>
            <a:pPr lvl="1"/>
            <a:r>
              <a:rPr lang="en-US" dirty="0"/>
              <a:t>Provide a general, tentative definition of the central phenomenon.</a:t>
            </a:r>
          </a:p>
          <a:p>
            <a:endParaRPr lang="fa-IR" dirty="0"/>
          </a:p>
        </p:txBody>
      </p:sp>
      <p:pic>
        <p:nvPicPr>
          <p:cNvPr id="4" name="Recorded Sound">
            <a:hlinkClick r:id="" action="ppaction://media"/>
            <a:extLst>
              <a:ext uri="{FF2B5EF4-FFF2-40B4-BE49-F238E27FC236}">
                <a16:creationId xmlns:a16="http://schemas.microsoft.com/office/drawing/2014/main" id="{019338AB-B9C3-842A-B60E-0E26B5CB87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88573502"/>
      </p:ext>
    </p:extLst>
  </p:cSld>
  <p:clrMapOvr>
    <a:masterClrMapping/>
  </p:clrMapOvr>
  <mc:AlternateContent xmlns:mc="http://schemas.openxmlformats.org/markup-compatibility/2006" xmlns:p14="http://schemas.microsoft.com/office/powerpoint/2010/main">
    <mc:Choice Requires="p14">
      <p:transition spd="slow" p14:dur="2000" advTm="5721981"/>
    </mc:Choice>
    <mc:Fallback xmlns="">
      <p:transition spd="slow" advTm="57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77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1991</Words>
  <Application>Microsoft Office PowerPoint</Application>
  <PresentationFormat>Widescreen</PresentationFormat>
  <Paragraphs>151</Paragraphs>
  <Slides>30</Slides>
  <Notes>0</Notes>
  <HiddenSlides>0</HiddenSlides>
  <MMClips>30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MS Mincho</vt:lpstr>
      <vt:lpstr>Arial</vt:lpstr>
      <vt:lpstr>Arial Black</vt:lpstr>
      <vt:lpstr>B Majid Shadow</vt:lpstr>
      <vt:lpstr>Calibri</vt:lpstr>
      <vt:lpstr>Calibri Light</vt:lpstr>
      <vt:lpstr>Times New Roman</vt:lpstr>
      <vt:lpstr>Office Theme</vt:lpstr>
      <vt:lpstr>بسم الله الرحمن الرحیم</vt:lpstr>
      <vt:lpstr>Chapter 6: The Purpose Statement Defining the Intent of Your Research Study</vt:lpstr>
      <vt:lpstr>PowerPoint Presentation</vt:lpstr>
      <vt:lpstr>Introduction to the Purpose Statement</vt:lpstr>
      <vt:lpstr>Significance of a Purpose (or Study Aim) Statement</vt:lpstr>
      <vt:lpstr>Key Principles in Designing a Purpose Statement</vt:lpstr>
      <vt:lpstr>Relationship among Problem, Purpose, and Questions </vt:lpstr>
      <vt:lpstr>Relationship among Problem, Purpose, and Questions</vt:lpstr>
      <vt:lpstr>Qualitative Purpose Statements: Definition and Components</vt:lpstr>
      <vt:lpstr>Qualitative Purpose Statements: Location and Language</vt:lpstr>
      <vt:lpstr>Example of a Qualitative Purpose Statement Script</vt:lpstr>
      <vt:lpstr>Quantitative Purpose Statements: Definition and Components</vt:lpstr>
      <vt:lpstr>Quantitative Purpose Statements: Language and Structure</vt:lpstr>
      <vt:lpstr>Example of a Quantitative Purpose Statement Script (Relational)</vt:lpstr>
      <vt:lpstr>Example of a Quantitative Purpose Statement Script (Comparison)</vt:lpstr>
      <vt:lpstr>Mixed Methods Purpose Statements: Rationale for Combination</vt:lpstr>
      <vt:lpstr>Example of a Mixed Methods Purpose Statement Script (Explanatory Sequential)</vt:lpstr>
      <vt:lpstr>Considerations for Writing Purpose Statements</vt:lpstr>
      <vt:lpstr>Common Mistakes in Purpose Statements</vt:lpstr>
      <vt:lpstr>Purpose Statement as a Foundation</vt:lpstr>
      <vt:lpstr>Iterative Process of Writing</vt:lpstr>
      <vt:lpstr>Distinguishing Purpose from Problem and Questions</vt:lpstr>
      <vt:lpstr>Practical Tips for Crafting Your Statement</vt:lpstr>
      <vt:lpstr>Importance for Readers and Reviewers</vt:lpstr>
      <vt:lpstr>Purpose Statement in the Abstract vs. Introduction</vt:lpstr>
      <vt:lpstr>Aligning with Research Design</vt:lpstr>
      <vt:lpstr>Ensuring Specificity</vt:lpstr>
      <vt:lpstr>Final Review of Purpose Statement</vt:lpstr>
      <vt:lpstr>Significance for the Entire Research Process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Writing Strategies and Ethical Considerations 1</dc:title>
  <dc:creator>Administrator</dc:creator>
  <cp:lastModifiedBy>admin</cp:lastModifiedBy>
  <cp:revision>57</cp:revision>
  <dcterms:created xsi:type="dcterms:W3CDTF">2025-07-23T06:20:54Z</dcterms:created>
  <dcterms:modified xsi:type="dcterms:W3CDTF">2025-08-03T05:02:44Z</dcterms:modified>
</cp:coreProperties>
</file>