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16" r:id="rId3"/>
    <p:sldId id="278" r:id="rId4"/>
    <p:sldId id="310" r:id="rId5"/>
    <p:sldId id="311" r:id="rId6"/>
    <p:sldId id="312" r:id="rId7"/>
    <p:sldId id="313" r:id="rId8"/>
    <p:sldId id="314" r:id="rId9"/>
    <p:sldId id="317" r:id="rId10"/>
    <p:sldId id="318" r:id="rId11"/>
    <p:sldId id="280" r:id="rId1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0842-00A6-4638-BDFB-C5D30F429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6BFDC-6966-40A7-82F5-CEA805B0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1AA0-7F33-4165-9363-26FF962D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53A34-41D4-46D5-8D47-0EAADBC3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7D81-D51E-48FE-9E27-70DFAD41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40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6663-A211-40F6-BF04-508209A3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D771C-5263-430D-9083-4EE31C4D4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BC88-0B41-408A-8B39-582382A3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3B75-C7EC-4198-B3DB-47ED75B7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37FF0-6C5C-4035-8717-77004AEE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181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D8735-50EC-4961-87AA-940157A58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CC08-8CA9-42D0-BE68-29753318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770B-EA9E-4932-B4C6-00331639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7810-2573-4038-8FC3-2207B8C1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F90-0C7C-419D-AEB1-BA7281E6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632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65D9-6FCD-4321-8B24-1AB19A1F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629E-AE2E-4418-8AD3-4DB0AEFE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8266-3AF7-41D8-BBAE-2C02FC01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DE53-5394-49EA-BE65-8D0F8166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CA9D-333F-4CB5-8C57-0251273D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259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A81F-BC1C-43C6-98C4-A1005C40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5D2FF-3AF4-4BF8-8450-8C580CD1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8E47-2CB4-4D8A-98B2-C7B143D3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C3CD2-DAB2-4328-B95B-EC116810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A1E3-AD7B-4832-ACD7-299212AC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928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CCA9-6A72-457D-9321-80CD0C27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F254-20AC-4104-B7C6-6497CFB1D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ABAE-C0A0-447E-B3F0-145B8AD53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86339-B445-45DD-A05A-395F6799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BE2A3-612B-4073-9976-DA5486BE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CFB4B-C82A-4A40-8398-AB0DA9E5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760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4662-E9FD-4607-B235-6A5CDCBC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0447F-18F2-488D-855E-6E483246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646D-79B1-4303-917A-F8AAF0A12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74884-BC8E-4B48-96EE-B9D9FF393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485D1-6FA1-4F0E-821F-0B45E4210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D88C8-D02C-4E8B-993B-F586FC8D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77C7A-B247-4666-B9D3-A6036008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D65BF-6073-4A21-8242-C6AFDE90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248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CD64-340E-489D-A6C4-5C408A5A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90F22-61F7-475E-95A5-EA4F94EF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43FC4-80D0-48AC-B5C8-575302CC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9B9B9-2832-44CF-A809-1311932D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467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3E98E-5E7F-41F6-BD13-7BE931D9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0DF50-6975-4A67-97B5-BAA105E2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582B-A407-4612-93A6-6F12D2A3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06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AC630-C76B-44F1-AAE7-F590D72A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77EA-1C26-49E3-ADE8-480A5B8E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7CB73-3D82-4DA3-9E10-845164FE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12C3-8EC3-4968-93A1-A25A26D7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E2B1-1C82-4A3E-902C-D83CEF16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D2057-A655-4105-8B7D-EE86478C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186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C1CC-424C-4B37-92F0-B87F53DF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C4CD0-75A3-4E6F-97C4-F566094F5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78F6-4E54-490D-8143-D8424BFA9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DCA22-BE95-4718-B2A6-7294EDC2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7CB94-8B68-401A-9634-1D3EFBC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BE178-79AD-48FF-B279-77E6238D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48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1CC6-CAB2-4E98-A52E-AD30E01A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1178-4F70-4E21-8E3A-1EFEC1A8C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FB44-48CD-4B7D-8600-696541ACA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9FAC-57F3-4986-B5B4-B393CC81FAAC}" type="datetimeFigureOut">
              <a:rPr lang="fa-IR" smtClean="0"/>
              <a:t>09/02/1447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3F9F-B2B3-43FC-A4B1-11955057C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A2CE-B3D1-49A9-A24C-921E81504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CA3E9-57E8-4E68-826B-207F1031742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266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D71A-1FE0-4A62-9AE2-53CD052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8000" dirty="0">
                <a:cs typeface="B Majid Shadow" panose="00000400000000000000" pitchFamily="2" charset="-78"/>
              </a:rPr>
              <a:t>بسم الله الرحمن الرحیم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541BFF-56D6-4180-B615-129C21C49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B1BD1-7E63-8F38-4362-F8E0BD891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4652-36FA-1929-4857-CC32F877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Testing Causal Claims in Quantitative Research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1ABD8-D859-3A0C-C682-917DDFA63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Causality:</a:t>
            </a:r>
            <a:r>
              <a:rPr lang="en-US" dirty="0"/>
              <a:t> Variable X is expected to cause Variable Y. </a:t>
            </a:r>
          </a:p>
          <a:p>
            <a:r>
              <a:rPr lang="en-US" dirty="0"/>
              <a:t>Challenges: Unmeasured confounding variables (Z) can obscure true causal relationships.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34733E-A97A-1696-5CD3-66ACAFECE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6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B4D3-CCB5-BA9C-3BF2-AE59FDD2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72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Thank you for your attention</a:t>
            </a:r>
            <a:endParaRPr lang="fa-IR" dirty="0">
              <a:latin typeface="Arial Black" panose="020B0A040201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2A5356-5399-E9B0-7EE7-25A29AAC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409"/>
    </mc:Choice>
    <mc:Fallback xmlns="">
      <p:transition spd="slow" advTm="2236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3D20-7761-1D0F-146D-C681368A3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C6FD-08E6-ED36-DE24-3BF54A53B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Chapter 3: The Use of Theory </a:t>
            </a:r>
            <a:br>
              <a:rPr lang="en-US" baseline="30000" dirty="0"/>
            </a:br>
            <a:r>
              <a:rPr lang="en-US" b="1" dirty="0"/>
              <a:t>Variables 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072F-B515-42A7-5BF4-C84CA76CA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Learning Objectives</a:t>
            </a:r>
            <a:endParaRPr lang="en-US" dirty="0"/>
          </a:p>
          <a:p>
            <a:pPr lvl="0"/>
            <a:r>
              <a:rPr lang="en-US" dirty="0"/>
              <a:t>Define variables, their measurement, and causal models for quantitative research.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61B2F8-7C95-9768-8B87-C0484E64B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C2756DA-B883-C272-B1AE-7AFB3022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452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152352" rIns="899829" bIns="38088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D014D9-61BD-563E-D83A-5C9A9E3F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07742"/>
            <a:ext cx="12291588" cy="83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9" tIns="152352" rIns="90459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47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lang="en-US" altLang="fa-IR" b="1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endParaRPr lang="en-US" altLang="fa-IR" b="1" dirty="0"/>
          </a:p>
          <a:p>
            <a:pPr>
              <a:buFontTx/>
              <a:buChar char="•"/>
            </a:pPr>
            <a:r>
              <a:rPr lang="en-US" altLang="fa-IR" b="1" dirty="0"/>
              <a:t>Shahid </a:t>
            </a:r>
            <a:r>
              <a:rPr lang="en-US" altLang="fa-IR" b="1" dirty="0" err="1"/>
              <a:t>Sadoughi</a:t>
            </a:r>
            <a:r>
              <a:rPr lang="en-US" altLang="fa-IR" b="1" dirty="0"/>
              <a:t> University of Medical Sciences</a:t>
            </a:r>
          </a:p>
          <a:p>
            <a:pPr>
              <a:buFontTx/>
              <a:buChar char="•"/>
            </a:pPr>
            <a:r>
              <a:rPr lang="en-US" altLang="fa-IR" dirty="0"/>
              <a:t>Department for Research</a:t>
            </a:r>
            <a:endParaRPr lang="en-US" altLang="fa-IR" b="1" dirty="0"/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endParaRPr kumimoji="0" lang="en-US" altLang="fa-I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Title: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Investigator(s): 	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Date: </a:t>
            </a:r>
            <a:endParaRPr kumimoji="0" lang="en-US" altLang="fa-I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 Proposal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Title: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Investigators and Cooperators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Principal Investigators: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Name, Affiliation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Address: 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fr-FR" altLang="fa-I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Postal code: 89179-45556, Yazd, Iran   Tel: (+98-351) 725 84 10  Fax: (+98-351) 725 84 13  Mobile: (+98)   E-mail: </a:t>
            </a:r>
            <a:endParaRPr kumimoji="0" lang="en-US" altLang="fa-I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Project: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Statement of the Problem:    Literature Review: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General Objective(s):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 Objective(s):</a:t>
            </a:r>
            <a:b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Methodology  </a:t>
            </a:r>
            <a:r>
              <a:rPr kumimoji="0" lang="en-US" altLang="fa-I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Procedures: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Design: 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Variables:   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Study Type: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Sampling: </a:t>
            </a: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Data Collection and Analysis:</a:t>
            </a:r>
          </a:p>
          <a:p>
            <a:pPr marL="457200" marR="0" lvl="1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5084763" algn="l"/>
              </a:tabLst>
            </a:pP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Ethics:    Research Timetable for Project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Budget  </a:t>
            </a:r>
            <a:r>
              <a:rPr kumimoji="0" lang="en-US" altLang="fa-IR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Personnel Budget:  Services:   Materials and Instruments:   Trips: -  Other Costs: -  Total Budget Request: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References list</a:t>
            </a:r>
            <a:endParaRPr kumimoji="0" lang="en-US" altLang="fa-I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4763" algn="l"/>
              </a:tabLst>
            </a:pPr>
            <a:r>
              <a:rPr kumimoji="0" lang="en-US" altLang="fa-I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fa-I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56166"/>
    </mc:Choice>
    <mc:Fallback xmlns="">
      <p:transition spd="slow" advTm="3489561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6EE1A-9450-C071-DB6F-FC5FBF6D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03D3-F38E-A6AB-3748-B5F4B448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Variables in Quantitative Research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BC03-105C-4E4E-96A5-611176D03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 variable is a characteristic or attribute of an individual or organization that can be measured or observed and varies among them. </a:t>
            </a:r>
          </a:p>
          <a:p>
            <a:pPr lvl="0"/>
            <a:r>
              <a:rPr lang="en-US" dirty="0"/>
              <a:t>Examples include gender, age, socioeconomic status (SES), attitudes, and behaviors. 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0A801A-96B4-CF09-C922-30B44306D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8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4A69-A046-62A8-F21B-A9C31096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491C-8A61-A0D1-DEEA-8BBB816E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Types of Variables: Independent &amp; Dependent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6AF8-3DDF-A9CB-289B-A135AD895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Independent variables:</a:t>
            </a:r>
            <a:r>
              <a:rPr lang="en-US" dirty="0"/>
              <a:t> Influence or affect outcomes; manipulated in experiments and are independent of other influences. Also called treatment or manipulated variables. </a:t>
            </a:r>
          </a:p>
          <a:p>
            <a:r>
              <a:rPr lang="en-US" b="1" dirty="0"/>
              <a:t>Dependent variables:</a:t>
            </a:r>
            <a:r>
              <a:rPr lang="en-US" dirty="0"/>
              <a:t> Outcomes or results influenced by independent variables.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F2A27-1510-BA91-A66A-C51957222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898D-5B7E-C4EC-D02C-0A47172A5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5D8A-FD9A-A439-D451-A9152D0E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Types of Variables: Predictor &amp; Outcome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AD0A6-13D4-F411-992E-5375690EB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Predictor variables (antecedent variables):</a:t>
            </a:r>
            <a:r>
              <a:rPr lang="en-US" dirty="0"/>
              <a:t> Predict an outcome of interest in survey studies; hypothesized to affect outcomes but cannot be systematically manipulated. </a:t>
            </a:r>
          </a:p>
          <a:p>
            <a:r>
              <a:rPr lang="en-US" b="1" dirty="0"/>
              <a:t>Outcome variables (criterion or response variables):</a:t>
            </a:r>
            <a:r>
              <a:rPr lang="en-US" dirty="0"/>
              <a:t> Considered results of predictor variables in survey studies; share properties with dependent variables.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1814C6-65D6-24E1-AD66-6F4D214B3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75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473DD-0E2B-D320-2A34-C5FDD65CB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602F-FFF7-B0E4-81A1-0772925D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Types of Variables: Mediating &amp; Moderating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21B7D-FE90-6609-9195-45C991610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Intervening or mediating variables:</a:t>
            </a:r>
            <a:r>
              <a:rPr lang="en-US" dirty="0"/>
              <a:t> Stand between independent and dependent variables, transmitting the effect of the independent variable on the dependent variable. </a:t>
            </a:r>
          </a:p>
          <a:p>
            <a:r>
              <a:rPr lang="en-US" b="1" dirty="0"/>
              <a:t>Moderating variables:</a:t>
            </a:r>
            <a:r>
              <a:rPr lang="en-US" dirty="0"/>
              <a:t> Predictor variables that affect the direction and/or strength of the relationship between other variables; can identify boundary conditions (often demographic)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50AD33-1AA9-4551-A6F2-345F877F2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2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E10E-7180-B6EB-C842-CD503965A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B0133-6B95-DE54-A46A-0DBA6B48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Confounding Variables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54E73-1979-1B3B-7271-990ED9192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 "third variable" that is related to both the independent (or predictor) variable and the dependent (or outcome) variable. </a:t>
            </a:r>
          </a:p>
          <a:p>
            <a:r>
              <a:rPr lang="en-US" dirty="0"/>
              <a:t>Can be problematic if unmeasured, leading to mistaken inferences of causality.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53B33B-3F97-4275-68EC-D4F409DFB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C12E-0AF5-A20B-752B-200E49BF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6152-DAE5-63F0-F60C-2988F290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Hypotheses and Measurement Scales</a:t>
            </a:r>
            <a:endParaRPr lang="fa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392FE-17D7-6CA2-AF69-CC217AF1A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In quantitative research, theories and variable specifications generate hypotheses. </a:t>
            </a:r>
          </a:p>
          <a:p>
            <a:pPr lvl="0"/>
            <a:r>
              <a:rPr lang="en-US" dirty="0"/>
              <a:t>Variables are measured using scales, which can be categorical or continuous. </a:t>
            </a:r>
          </a:p>
          <a:p>
            <a:pPr lvl="1"/>
            <a:r>
              <a:rPr lang="en-US" b="1" dirty="0"/>
              <a:t>Categorical scales:</a:t>
            </a:r>
            <a:r>
              <a:rPr lang="en-US" dirty="0"/>
              <a:t> Nominal (e.g., gender- male, female) and Ordinal (ranked categories, e.g., education level- none, primary- secondary- high education). </a:t>
            </a:r>
          </a:p>
          <a:p>
            <a:r>
              <a:rPr lang="en-US" b="1" dirty="0"/>
              <a:t>Continuous scales:</a:t>
            </a:r>
            <a:r>
              <a:rPr lang="en-US" dirty="0"/>
              <a:t> Interval  (temperature ) and Ratio ( weight).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BD5A47-CAAF-3DC8-6FB9-18920787D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981"/>
    </mc:Choice>
    <mc:Fallback xmlns="">
      <p:transition spd="slow" advTm="572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8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517</Words>
  <Application>Microsoft Office PowerPoint</Application>
  <PresentationFormat>Widescreen</PresentationFormat>
  <Paragraphs>55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Mincho</vt:lpstr>
      <vt:lpstr>Arial</vt:lpstr>
      <vt:lpstr>Arial Black</vt:lpstr>
      <vt:lpstr>B Majid Shadow</vt:lpstr>
      <vt:lpstr>Calibri</vt:lpstr>
      <vt:lpstr>Calibri Light</vt:lpstr>
      <vt:lpstr>Times New Roman</vt:lpstr>
      <vt:lpstr>Office Theme</vt:lpstr>
      <vt:lpstr>بسم الله الرحمن الرحیم</vt:lpstr>
      <vt:lpstr>Chapter 3: The Use of Theory  Variables </vt:lpstr>
      <vt:lpstr>PowerPoint Presentation</vt:lpstr>
      <vt:lpstr>Variables in Quantitative Research</vt:lpstr>
      <vt:lpstr>Types of Variables: Independent &amp; Dependent</vt:lpstr>
      <vt:lpstr>Types of Variables: Predictor &amp; Outcome</vt:lpstr>
      <vt:lpstr>Types of Variables: Mediating &amp; Moderating</vt:lpstr>
      <vt:lpstr>Confounding Variables</vt:lpstr>
      <vt:lpstr>Hypotheses and Measurement Scales</vt:lpstr>
      <vt:lpstr>Testing Causal Claims in Quantitative Research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Writing Strategies and Ethical Considerations 1</dc:title>
  <dc:creator>Administrator</dc:creator>
  <cp:lastModifiedBy>admin</cp:lastModifiedBy>
  <cp:revision>72</cp:revision>
  <dcterms:created xsi:type="dcterms:W3CDTF">2025-07-23T06:20:54Z</dcterms:created>
  <dcterms:modified xsi:type="dcterms:W3CDTF">2025-08-03T10:06:49Z</dcterms:modified>
</cp:coreProperties>
</file>