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10" r:id="rId3"/>
    <p:sldId id="278" r:id="rId4"/>
    <p:sldId id="340" r:id="rId5"/>
    <p:sldId id="341" r:id="rId6"/>
    <p:sldId id="351" r:id="rId7"/>
    <p:sldId id="342" r:id="rId8"/>
    <p:sldId id="343" r:id="rId9"/>
    <p:sldId id="344" r:id="rId10"/>
    <p:sldId id="348" r:id="rId11"/>
    <p:sldId id="345" r:id="rId12"/>
    <p:sldId id="346" r:id="rId13"/>
    <p:sldId id="347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9" r:id="rId23"/>
    <p:sldId id="332" r:id="rId24"/>
    <p:sldId id="333" r:id="rId25"/>
    <p:sldId id="336" r:id="rId26"/>
    <p:sldId id="337" r:id="rId27"/>
    <p:sldId id="338" r:id="rId28"/>
    <p:sldId id="339" r:id="rId29"/>
    <p:sldId id="280" r:id="rId30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0842-00A6-4638-BDFB-C5D30F429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6BFDC-6966-40A7-82F5-CEA805B04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1AA0-7F33-4165-9363-26FF962D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53A34-41D4-46D5-8D47-0EAADBC3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7D81-D51E-48FE-9E27-70DFAD41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403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6663-A211-40F6-BF04-508209A3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D771C-5263-430D-9083-4EE31C4D4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BC88-0B41-408A-8B39-582382A3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F3B75-C7EC-4198-B3DB-47ED75B7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37FF0-6C5C-4035-8717-77004AEE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181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BD8735-50EC-4961-87AA-940157A58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7CC08-8CA9-42D0-BE68-29753318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770B-EA9E-4932-B4C6-00331639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7810-2573-4038-8FC3-2207B8C1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F90-0C7C-419D-AEB1-BA7281E6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632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65D9-6FCD-4321-8B24-1AB19A1F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629E-AE2E-4418-8AD3-4DB0AEFE5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68266-3AF7-41D8-BBAE-2C02FC01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5DE53-5394-49EA-BE65-8D0F8166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2CA9D-333F-4CB5-8C57-0251273D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259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A81F-BC1C-43C6-98C4-A1005C40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5D2FF-3AF4-4BF8-8450-8C580CD1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8E47-2CB4-4D8A-98B2-C7B143D3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C3CD2-DAB2-4328-B95B-EC116810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5A1E3-AD7B-4832-ACD7-299212AC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0928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CCA9-6A72-457D-9321-80CD0C27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1F254-20AC-4104-B7C6-6497CFB1D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BABAE-C0A0-447E-B3F0-145B8AD53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86339-B445-45DD-A05A-395F6799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BE2A3-612B-4073-9976-DA5486BE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CFB4B-C82A-4A40-8398-AB0DA9E5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760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4662-E9FD-4607-B235-6A5CDCBC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0447F-18F2-488D-855E-6E483246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646D-79B1-4303-917A-F8AAF0A12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74884-BC8E-4B48-96EE-B9D9FF393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485D1-6FA1-4F0E-821F-0B45E4210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D88C8-D02C-4E8B-993B-F586FC8D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677C7A-B247-4666-B9D3-A6036008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D65BF-6073-4A21-8242-C6AFDE90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248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CD64-340E-489D-A6C4-5C408A5A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90F22-61F7-475E-95A5-EA4F94EF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43FC4-80D0-48AC-B5C8-575302CC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9B9B9-2832-44CF-A809-1311932D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467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3E98E-5E7F-41F6-BD13-7BE931D9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0DF50-6975-4A67-97B5-BAA105E2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8582B-A407-4612-93A6-6F12D2A3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061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C630-C76B-44F1-AAE7-F590D72A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77EA-1C26-49E3-ADE8-480A5B8E1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7CB73-3D82-4DA3-9E10-845164FE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012C3-8EC3-4968-93A1-A25A26D7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6E2B1-1C82-4A3E-902C-D83CEF16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D2057-A655-4105-8B7D-EE86478C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186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C1CC-424C-4B37-92F0-B87F53DF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C4CD0-75A3-4E6F-97C4-F566094F5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478F6-4E54-490D-8143-D8424BFA9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DCA22-BE95-4718-B2A6-7294EDC2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7CB94-8B68-401A-9634-1D3EFBCC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BE178-79AD-48FF-B279-77E6238D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48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1CC6-CAB2-4E98-A52E-AD30E01A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1178-4F70-4E21-8E3A-1EFEC1A8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FB44-48CD-4B7D-8600-696541ACA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9FAC-57F3-4986-B5B4-B393CC81FAAC}" type="datetimeFigureOut">
              <a:rPr lang="fa-IR" smtClean="0"/>
              <a:t>15/02/1447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53F9F-B2B3-43FC-A4B1-11955057C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A2CE-B3D1-49A9-A24C-921E81504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266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D71A-1FE0-4A62-9AE2-53CD052E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8000" dirty="0">
                <a:cs typeface="B Majid Shadow" panose="00000400000000000000" pitchFamily="2" charset="-78"/>
              </a:rPr>
              <a:t>بسم الله الرحمن الرحیم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541BFF-56D6-4180-B615-129C21C49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017A-8B6E-87AE-9B2D-F56D8D9A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4397C-B646-C7B4-6329-96C3DC1EA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Textbox 900">
            <a:extLst>
              <a:ext uri="{FF2B5EF4-FFF2-40B4-BE49-F238E27FC236}">
                <a16:creationId xmlns:a16="http://schemas.microsoft.com/office/drawing/2014/main" id="{81AA1CF3-34E1-834E-2CC6-904B7966C023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599" cy="4351338"/>
          </a:xfrm>
          <a:prstGeom prst="rect">
            <a:avLst/>
          </a:prstGeom>
          <a:solidFill>
            <a:srgbClr val="EDF5F5"/>
          </a:solidFill>
          <a:ln w="19050">
            <a:solidFill>
              <a:srgbClr val="B0CCCC"/>
            </a:solidFill>
            <a:prstDash val="solid"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230"/>
              </a:spcBef>
              <a:buNone/>
            </a:pPr>
            <a:r>
              <a:rPr lang="en-US" sz="16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 </a:t>
            </a:r>
            <a:endParaRPr lang="en-US" sz="1000" dirty="0">
              <a:effectLst/>
              <a:latin typeface="Arial MT"/>
              <a:ea typeface="Arial MT"/>
              <a:cs typeface="Arial MT"/>
            </a:endParaRPr>
          </a:p>
          <a:p>
            <a:pPr marL="186690" marR="673100">
              <a:lnSpc>
                <a:spcPct val="106000"/>
              </a:lnSpc>
              <a:buNone/>
              <a:tabLst>
                <a:tab pos="1586865" algn="l"/>
              </a:tabLst>
            </a:pPr>
            <a:r>
              <a:rPr lang="en-US" sz="16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Example 7.1	Script for a Descriptive Quantitative Research Question</a:t>
            </a:r>
            <a:endParaRPr lang="en-US" sz="1100" dirty="0">
              <a:effectLst/>
              <a:latin typeface="Arial MT"/>
              <a:ea typeface="Arial MT"/>
              <a:cs typeface="Arial MT"/>
            </a:endParaRPr>
          </a:p>
          <a:p>
            <a:pPr marL="186690" marR="210185">
              <a:lnSpc>
                <a:spcPct val="86000"/>
              </a:lnSpc>
              <a:spcBef>
                <a:spcPts val="1660"/>
              </a:spcBef>
              <a:buNone/>
              <a:tabLst>
                <a:tab pos="2919095" algn="l"/>
                <a:tab pos="5052695" algn="l"/>
              </a:tabLst>
            </a:pP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What is the frequency and variation of scores on </a:t>
            </a:r>
            <a:r>
              <a:rPr lang="en-US" sz="15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	</a:t>
            </a:r>
            <a:r>
              <a:rPr lang="en-US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(name the variable) for </a:t>
            </a:r>
            <a:r>
              <a:rPr lang="en-US" sz="15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	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(participants)</a:t>
            </a:r>
            <a:r>
              <a:rPr lang="en-US" sz="1500" spc="-3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in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</a:t>
            </a:r>
            <a:r>
              <a:rPr lang="en-US" sz="1500" spc="-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study?</a:t>
            </a:r>
            <a:r>
              <a:rPr lang="en-US" sz="1500" spc="-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(a descriptive question)</a:t>
            </a:r>
            <a:endParaRPr lang="en-US" sz="1100" dirty="0">
              <a:effectLst/>
              <a:latin typeface="Arial MT"/>
              <a:ea typeface="Arial MT"/>
              <a:cs typeface="Arial MT"/>
            </a:endParaRPr>
          </a:p>
          <a:p>
            <a:pPr marL="186690">
              <a:lnSpc>
                <a:spcPct val="86000"/>
              </a:lnSpc>
              <a:spcBef>
                <a:spcPts val="1500"/>
              </a:spcBef>
              <a:buNone/>
            </a:pP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This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example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describes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frequency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and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variation</a:t>
            </a:r>
            <a:r>
              <a:rPr lang="en-US" sz="1500" spc="-1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of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variable scores. The data analysis comprises means, standard deviations,</a:t>
            </a:r>
            <a:r>
              <a:rPr lang="en-US" sz="1500" spc="-2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variance,</a:t>
            </a:r>
            <a:r>
              <a:rPr lang="en-US" sz="1500" spc="-1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and</a:t>
            </a:r>
            <a:r>
              <a:rPr lang="en-US" sz="1500" spc="-5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range</a:t>
            </a:r>
            <a:r>
              <a:rPr lang="en-US" sz="1500" spc="-5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of</a:t>
            </a:r>
            <a:r>
              <a:rPr lang="en-US" sz="1500" spc="-1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scores</a:t>
            </a:r>
            <a:r>
              <a:rPr lang="en-US" sz="1500" spc="-4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on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a</a:t>
            </a:r>
            <a:r>
              <a:rPr lang="en-US" sz="1500" spc="-5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single</a:t>
            </a:r>
            <a:r>
              <a:rPr lang="en-US" sz="1500" spc="-5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variable. This type of question</a:t>
            </a:r>
            <a:r>
              <a:rPr lang="en-US" sz="1500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relates to descriptive research.</a:t>
            </a:r>
            <a:endParaRPr lang="en-US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903764-38A6-AD07-B1AA-5C3D3B7AB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1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2630"/>
    </mc:Choice>
    <mc:Fallback>
      <p:transition spd="slow" advTm="531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7362-E162-3441-ECD0-DCE7E87F4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EBDC-8088-08F7-9E7F-AD0C0EC7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Research Questions: Inferential Questions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B4A2D-F6DC-1B38-E77D-380D5E8C6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Relate two or more variables.</a:t>
            </a:r>
          </a:p>
          <a:p>
            <a:pPr lvl="0"/>
            <a:r>
              <a:rPr lang="en-US" dirty="0"/>
              <a:t>Go beyond simple description to examine relationships, comparisons, or predictions.</a:t>
            </a:r>
          </a:p>
          <a:p>
            <a:pPr lvl="0"/>
            <a:r>
              <a:rPr lang="en-US" b="1" dirty="0"/>
              <a:t>Correlational questions:</a:t>
            </a:r>
            <a:r>
              <a:rPr lang="en-US" dirty="0"/>
              <a:t> Inquire about the association between variables (e.g., "What is the relationship between X and Y?").</a:t>
            </a:r>
          </a:p>
          <a:p>
            <a:pPr lvl="0"/>
            <a:r>
              <a:rPr lang="en-US" b="1" dirty="0"/>
              <a:t>Comparison questions:</a:t>
            </a:r>
            <a:r>
              <a:rPr lang="en-US" dirty="0"/>
              <a:t> Compare two or more groups on an outcome (e.g., "Is there a difference in Y between Group A and Group B?").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57098A-5570-6237-2304-A75CCBAAB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0949B-0F3E-956C-EB72-3BB8EFDF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D992-91D1-D35C-17F3-660BDF98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Hypotheses: Principles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EAEA5-9450-15BB-529E-817402428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Predictions the researcher makes about the expected relationships among variables.</a:t>
            </a:r>
          </a:p>
          <a:p>
            <a:pPr lvl="0"/>
            <a:r>
              <a:rPr lang="en-US" dirty="0"/>
              <a:t>Often derived from theory or previous research.</a:t>
            </a:r>
          </a:p>
          <a:p>
            <a:pPr lvl="0"/>
            <a:r>
              <a:rPr lang="en-US" dirty="0"/>
              <a:t>Can be stated as null hypotheses or alternative hypotheses.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9406BB-6A49-7AB4-C1D7-92423E148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8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BAEC7-9A4C-E94D-052F-5DAFF10E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2CD71-A381-22C0-F391-79EC1599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Hypotheses: Null Hypothesis (H0)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040B2-206D-A33F-13F2-7582A3F29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States that there is </a:t>
            </a:r>
            <a:r>
              <a:rPr lang="en-US" i="1" dirty="0"/>
              <a:t>no</a:t>
            </a:r>
            <a:r>
              <a:rPr lang="en-US" dirty="0"/>
              <a:t> relationship or difference between variables or groups.</a:t>
            </a:r>
          </a:p>
          <a:p>
            <a:pPr lvl="0"/>
            <a:r>
              <a:rPr lang="en-US" dirty="0"/>
              <a:t>Often used in statistical testing as a starting point for disproof.</a:t>
            </a:r>
          </a:p>
          <a:p>
            <a:pPr lvl="0"/>
            <a:r>
              <a:rPr lang="en-US" dirty="0"/>
              <a:t>Example: "There is no significant relationship between hours studied and exam scores."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001B83-078E-0E33-A5C3-0EC63700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08108-1835-9DF9-9112-F8CEFE624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878A-EA6A-2538-27CA-F12A290B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Hypotheses: Alternative Hypothesis (H1 or Ha)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ADB04-DC92-D47B-440A-82CD0513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States that there </a:t>
            </a:r>
            <a:r>
              <a:rPr lang="en-US" i="1" dirty="0"/>
              <a:t>is</a:t>
            </a:r>
            <a:r>
              <a:rPr lang="en-US" dirty="0"/>
              <a:t> a relationship or difference between variables or groups.</a:t>
            </a:r>
          </a:p>
          <a:p>
            <a:pPr lvl="0"/>
            <a:r>
              <a:rPr lang="en-US" dirty="0"/>
              <a:t>Can be directional (specifying the nature of the relationship, e.g., "positively related") or non-directional (simply stating a relationship exists).</a:t>
            </a:r>
          </a:p>
          <a:p>
            <a:pPr lvl="0"/>
            <a:r>
              <a:rPr lang="en-US" dirty="0"/>
              <a:t>Example (directional): "There is a positive relationship between hours studied and exam scores."</a:t>
            </a:r>
          </a:p>
          <a:p>
            <a:pPr lvl="0"/>
            <a:r>
              <a:rPr lang="en-US" dirty="0"/>
              <a:t>Example (non-directional): "There is a significant relationship between hours studied and exam scores."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D1C7E0-8142-8535-1CD4-632A8C881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A9A6D-68C6-564C-38DA-E2C1B3EE3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851B4-1831-A10C-02BD-2407977E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Hypotheses: Writing Scripts (Relationship)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B79E3-F52D-92B8-2D92-33E61C4A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"There is no significant difference between [independent variable] and [dependent variable] for [participants]." (Null)</a:t>
            </a:r>
          </a:p>
          <a:p>
            <a:pPr lvl="0"/>
            <a:r>
              <a:rPr lang="en-US" dirty="0"/>
              <a:t>"There is a significant difference between [independent variable] and [dependent variable] for [participants]." (Directional/Non-directional Alternative)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539068-CB8D-CF64-8E07-DFE9FDB0C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FDA8A-56D5-1171-37A5-2B487D971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91BA-7C30-ECC4-9798-DD71071D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Hypotheses: Writing Scripts (Comparison)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BC850-5362-3F4C-2F8F-D42D29392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"There is no significant difference between [Group 1] and [Group 2] in terms of [dependent variable]." (Null)</a:t>
            </a:r>
          </a:p>
          <a:p>
            <a:pPr lvl="0"/>
            <a:r>
              <a:rPr lang="en-US" dirty="0"/>
              <a:t>"Students in Group 1 will score significantly higher than students in Group 2 on [dependent variable]." (Directional Alternative)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E26CC3-9AE4-8966-D611-9B5B19ED8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3491" y="5059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C783C-E8DE-5747-AED2-E8EB89448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1760-C7D5-23EA-6F0B-A0109E95F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Research Questions: Overview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EA4FA-5723-A272-810C-EF888863E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Qualitative research uses questions, not hypotheses, because it aims to explore and understand, not predict or test.</a:t>
            </a:r>
          </a:p>
          <a:p>
            <a:pPr lvl="0"/>
            <a:r>
              <a:rPr lang="en-US" dirty="0"/>
              <a:t>Questions are typically broad, open-ended, and evolving.</a:t>
            </a:r>
          </a:p>
          <a:p>
            <a:r>
              <a:rPr lang="en-US" dirty="0"/>
              <a:t>Focus on describing, exploring, or understanding a central phenomenon from participants' perspectives.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6042FC-2293-EEEE-49DE-9D53266CE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BECFC-3494-D8E5-D7BF-00DFE000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FED12-779D-6BD8-1B41-85D09DDC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Research Questions: Central Question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323F9-4094-6B8C-8D50-3D382E7B0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overarching question guiding the study.</a:t>
            </a:r>
          </a:p>
          <a:p>
            <a:pPr lvl="0"/>
            <a:r>
              <a:rPr lang="en-US" dirty="0"/>
              <a:t>It is a broad inquiry into the central phenomenon.</a:t>
            </a:r>
          </a:p>
          <a:p>
            <a:pPr lvl="0"/>
            <a:r>
              <a:rPr lang="en-US" dirty="0"/>
              <a:t>It usually begins with words like "How," "What," or "Why."</a:t>
            </a:r>
          </a:p>
          <a:p>
            <a:pPr lvl="0"/>
            <a:r>
              <a:rPr lang="en-US" dirty="0"/>
              <a:t>Example: "What is the lived experience of first-generation college students during their freshman year?"</a:t>
            </a:r>
          </a:p>
          <a:p>
            <a:endParaRPr lang="fa-I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C6A24F-CF3C-9B1D-50B4-917147754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10941-E295-20EF-E10D-0A5A67DB0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9E676-DDE1-E093-33A4-26FE80C15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Research Questions: Sub-Questions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EC73-CA75-4CED-0F39-2C51499C0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Sub-questions narrow the central question, providing more specific areas of inquiry.</a:t>
            </a:r>
          </a:p>
          <a:p>
            <a:pPr lvl="0"/>
            <a:r>
              <a:rPr lang="en-US" dirty="0"/>
              <a:t>They help to break down the central phenomenon into manageable parts.</a:t>
            </a:r>
          </a:p>
          <a:p>
            <a:pPr lvl="0"/>
            <a:r>
              <a:rPr lang="en-US" dirty="0"/>
              <a:t>They should be open-ended and invite rich, descriptive responses.</a:t>
            </a:r>
          </a:p>
          <a:p>
            <a:pPr lvl="0"/>
            <a:r>
              <a:rPr lang="en-US" dirty="0"/>
              <a:t>Example (for the central question above): "What challenges do first-generation college students face?" and "What support systems do they utilize?"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69D3EE-5CE3-DD52-25C5-C93290943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6EE1A-9450-C071-DB6F-FC5FBF6D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03D3-F38E-A6AB-3748-B5F4B448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Chapter 7: Research Questions and Hypotheses</a:t>
            </a:r>
            <a:br>
              <a:rPr lang="en-US" dirty="0"/>
            </a:br>
            <a:r>
              <a:rPr lang="en-US" dirty="0"/>
              <a:t>Guiding Your Study's Inquiry</a:t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BC03-105C-4E4E-96A5-611176D03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Learning Objectives of Chapter 7</a:t>
            </a:r>
            <a:endParaRPr lang="en-US" dirty="0"/>
          </a:p>
          <a:p>
            <a:pPr lvl="0"/>
            <a:r>
              <a:rPr lang="en-US" dirty="0"/>
              <a:t>Identify the types of research questions and hypotheses used in a quantitative study.</a:t>
            </a:r>
          </a:p>
          <a:p>
            <a:pPr lvl="0"/>
            <a:r>
              <a:rPr lang="en-US" dirty="0"/>
              <a:t>Learn how to write a good qualitative central question and sub-questions.</a:t>
            </a:r>
          </a:p>
          <a:p>
            <a:pPr lvl="0"/>
            <a:r>
              <a:rPr lang="en-US" dirty="0"/>
              <a:t>Describe how to craft a mixed methods question describing the intent and procedures for a mixed methods study.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DBAB7F-CF6B-B5EE-5CDE-CFB1B5BFC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6567" y="5405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6E51-4C74-A5AE-6FD3-0B0997A7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22EA-B911-23AE-DDDE-51844000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Research Questions: Key Principles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38176-877D-B76F-05B7-52A4D7273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Use words like "explore," "describe," "understand," "discover," "generate," "meaning," or "experience."</a:t>
            </a:r>
          </a:p>
          <a:p>
            <a:pPr lvl="0"/>
            <a:r>
              <a:rPr lang="en-US" dirty="0"/>
              <a:t>Focus on a single central phenomenon.</a:t>
            </a:r>
          </a:p>
          <a:p>
            <a:pPr lvl="0"/>
            <a:r>
              <a:rPr lang="en-US" dirty="0"/>
              <a:t>Avoid directional language or terms typically used in quantitative research (e.g., "affect," "impact," "cause," "determine").</a:t>
            </a:r>
          </a:p>
          <a:p>
            <a:pPr lvl="0"/>
            <a:r>
              <a:rPr lang="en-US" dirty="0"/>
              <a:t>Specify the participants and the research site (optional, but helpful).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414B7-E500-C600-0E37-990086F2D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331F3-EFE3-2734-4B25-1E14226BA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B177-CD6D-C070-D15D-520935AD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Qualitative Research Questions: Example Script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16EB0-2679-35A1-DA89-67792DF73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"How do [participants] experience [central phenomenon] at [research site]?"</a:t>
            </a:r>
          </a:p>
          <a:p>
            <a:pPr lvl="0"/>
            <a:r>
              <a:rPr lang="en-US" dirty="0"/>
              <a:t>"What are the perceptions of [participants] regarding [central phenomenon]?"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812329-F89B-22E2-0426-AE8F6CE31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B975-CD7B-8DDC-278F-ADD70EC4B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61E7-A723-F02F-817E-4E872E19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Mixed Methods Research Questions: Three Types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9905-5B05-B144-0FC4-BE704760C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Quantitative Questions/Hypotheses:</a:t>
            </a:r>
            <a:r>
              <a:rPr lang="en-US" dirty="0"/>
              <a:t> Address the quantitative component of the study.</a:t>
            </a:r>
          </a:p>
          <a:p>
            <a:pPr lvl="0"/>
            <a:r>
              <a:rPr lang="en-US" b="1" dirty="0"/>
              <a:t>Qualitative Questions:</a:t>
            </a:r>
            <a:r>
              <a:rPr lang="en-US" dirty="0"/>
              <a:t> Address the qualitative component of the study.</a:t>
            </a:r>
          </a:p>
          <a:p>
            <a:pPr lvl="0"/>
            <a:r>
              <a:rPr lang="en-US" b="1" dirty="0"/>
              <a:t>Mixed Methods Questions:</a:t>
            </a:r>
            <a:r>
              <a:rPr lang="en-US" dirty="0"/>
              <a:t> Address the integration or combination of the quantitative and qualitative data.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B57F42-0BE2-46BF-DE92-C19D672FC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1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8B741-D444-5377-6608-BE450E763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FDCA1-3D0F-9722-6641-7F8061AE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Mixed Methods Questions: General Principles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FF1EC-C422-E62B-AFBB-C823773E0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Clearly state the quantitative questions/hypotheses.</a:t>
            </a:r>
          </a:p>
          <a:p>
            <a:pPr lvl="0"/>
            <a:r>
              <a:rPr lang="en-US" dirty="0"/>
              <a:t>Clearly state the qualitative questions.</a:t>
            </a:r>
          </a:p>
          <a:p>
            <a:pPr lvl="0"/>
            <a:r>
              <a:rPr lang="en-US" dirty="0"/>
              <a:t>Formulate a distinct mixed methods question that indicates the integration, comparison, or explanation of the two data types.</a:t>
            </a:r>
          </a:p>
          <a:p>
            <a:pPr lvl="0"/>
            <a:r>
              <a:rPr lang="en-US" dirty="0"/>
              <a:t>Ensure the questions align with the purpose statement and the chosen mixed methods design.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A11176-A504-1DC0-1134-5FC458A2B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BA0D7-4040-AF17-2445-796DCF928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261E-CFF7-F1C7-AA1D-FCEE3D2AE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Mixed Methods Question Script Example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D28B8-0B3A-D5E2-72F6-43DB60624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"How do the qualitative findings on [qualitative phenomenon] help to explain the quantitative results on [quantitative variable/relationship] for [participants] at [research site]?"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F7723F-2818-AFEB-95D4-4E995C758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AB5CF-4B30-992B-C1B4-1F74A8FC4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3BB6-7C56-39BE-2571-C325ADAA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Importance for Research Design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6E902-5B48-796D-8786-88B658821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Well-formulated questions and hypotheses directly influence the selection of research design, data collection methods, and data analysis techniques.</a:t>
            </a:r>
          </a:p>
          <a:p>
            <a:pPr lvl="0"/>
            <a:r>
              <a:rPr lang="en-US" dirty="0"/>
              <a:t>They ensure the research remains focused and systematic.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FD82D-AB71-BF55-2181-6A2946AFD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D0F6-2C73-B483-1BC2-D2656D16C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6682-C00F-C0BF-B67F-F9AA602D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Iterative Nature of Question Development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08A10-B3AA-DCFC-1CD8-75686108F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Research questions and hypotheses are not fixed from the outset.</a:t>
            </a:r>
          </a:p>
          <a:p>
            <a:pPr lvl="0"/>
            <a:r>
              <a:rPr lang="en-US" dirty="0"/>
              <a:t>They may be refined and revised as the researcher engages more deeply with the literature, initial data, or reflections on feasibility.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362CFE-B610-A518-715A-8F0C113D8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1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CBA2F-3E7A-90F5-1D49-EC748DB7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F615E-B76B-6578-1BA6-B128584C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Avoiding Common Mistakes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0C3F-DEAF-556E-D157-C2B4675A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Too many questions/hypotheses.</a:t>
            </a:r>
          </a:p>
          <a:p>
            <a:pPr lvl="0"/>
            <a:r>
              <a:rPr lang="en-US" dirty="0"/>
              <a:t>Questions that are too broad or too narrow.</a:t>
            </a:r>
          </a:p>
          <a:p>
            <a:pPr lvl="0"/>
            <a:r>
              <a:rPr lang="en-US" dirty="0"/>
              <a:t>Questions that are not researchable.</a:t>
            </a:r>
          </a:p>
          <a:p>
            <a:pPr lvl="0"/>
            <a:r>
              <a:rPr lang="en-US" dirty="0"/>
              <a:t>Using quantitative language in qualitative questions or vice versa.</a:t>
            </a:r>
          </a:p>
          <a:p>
            <a:pPr lvl="0"/>
            <a:r>
              <a:rPr lang="en-US" dirty="0"/>
              <a:t>Lack of an explicit mixed methods question in mixed methods studies.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B131E3-895C-036A-1A93-7DF1425FB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21F3C-E40C-6093-BE0F-8BA28C80B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E199-8FF4-BEBF-8A29-1CCF78F8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Final Review of Questions/Hypotheses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B3DAB-40A8-B42C-EBF8-0D1ADAF18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Before finalizing, ensure they are:</a:t>
            </a:r>
          </a:p>
          <a:p>
            <a:pPr lvl="1"/>
            <a:r>
              <a:rPr lang="en-US" dirty="0"/>
              <a:t>Aligned with the problem and purpose.</a:t>
            </a:r>
          </a:p>
          <a:p>
            <a:pPr lvl="1"/>
            <a:r>
              <a:rPr lang="en-US" dirty="0"/>
              <a:t>Specific and clear.</a:t>
            </a:r>
          </a:p>
          <a:p>
            <a:pPr lvl="1"/>
            <a:r>
              <a:rPr lang="en-US" dirty="0"/>
              <a:t>Researchable.</a:t>
            </a:r>
          </a:p>
          <a:p>
            <a:pPr lvl="1"/>
            <a:r>
              <a:rPr lang="en-US" dirty="0"/>
              <a:t>Appropriate for the chosen methodology.</a:t>
            </a:r>
          </a:p>
          <a:p>
            <a:pPr lvl="1"/>
            <a:r>
              <a:rPr lang="en-US" dirty="0"/>
              <a:t>Logically organized.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8F8AF9-9429-2B40-3C68-CE0FD73A9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7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B4D3-CCB5-BA9C-3BF2-AE59FDD2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72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Thank you for your attention</a:t>
            </a:r>
            <a:endParaRPr lang="fa-IR" dirty="0">
              <a:latin typeface="Arial Black" panose="020B0A040201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2A5356-5399-E9B0-7EE7-25A29AAC9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409"/>
    </mc:Choice>
    <mc:Fallback xmlns="">
      <p:transition spd="slow" advTm="223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C2756DA-B883-C272-B1AE-7AFB3022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452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152352" rIns="899829" bIns="38088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7D014D9-61BD-563E-D83A-5C9A9E3F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07742"/>
            <a:ext cx="12291588" cy="838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9" tIns="152352" rIns="90459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084763" algn="l"/>
              </a:tabLst>
            </a:pPr>
            <a:endParaRPr lang="en-US" altLang="fa-IR" b="1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endParaRPr lang="en-US" altLang="fa-IR" b="1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r>
              <a:rPr lang="en-US" altLang="fa-IR" b="1" dirty="0"/>
              <a:t>Shahid </a:t>
            </a:r>
            <a:r>
              <a:rPr lang="en-US" altLang="fa-IR" b="1" dirty="0" err="1"/>
              <a:t>Sadoughi</a:t>
            </a:r>
            <a:r>
              <a:rPr lang="en-US" altLang="fa-IR" b="1" dirty="0"/>
              <a:t> University of Medical Sciences</a:t>
            </a:r>
          </a:p>
          <a:p>
            <a:pPr>
              <a:buFontTx/>
              <a:buChar char="•"/>
            </a:pPr>
            <a:r>
              <a:rPr lang="en-US" altLang="fa-IR" dirty="0"/>
              <a:t>Department for Research</a:t>
            </a:r>
            <a:endParaRPr lang="en-US" altLang="fa-IR" b="1" dirty="0"/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endParaRPr kumimoji="0" lang="en-US" altLang="fa-I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Title:	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Investigator(s): 	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Date: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Project Proposal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Title:</a:t>
            </a:r>
            <a:endParaRPr kumimoji="0" lang="en-US" altLang="fa-I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Investigators and Cooperators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Principal Investigators: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Name, Affiliation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Address: 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fr-FR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Postal code: 89179-45556, Yazd, Iran   Tel: (+98-351) 725 84 10  Fax: (+98-351) 725 84 13  Mobile: (+98)   E-mail: </a:t>
            </a:r>
            <a:endParaRPr kumimoji="0" lang="en-US" altLang="fa-I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Project: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Statement of the Problem:    Literature Review: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Objective(s):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 Objective(s):</a:t>
            </a:r>
            <a:b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Methodology  </a:t>
            </a:r>
            <a:r>
              <a:rPr kumimoji="0" lang="en-US" altLang="fa-I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Procedures: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Design: 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Variables:    Study Type: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Sampling: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Data Collection and Analysis: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Ethics:    Research Timetable for Project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Budget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Personnel Budget:  Services:   Materials and Instruments:   Trips: -  Other Costs: -  Total Budget Request: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References list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fa-I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E26171-E5D9-926A-D378-C193F1C7E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56166"/>
    </mc:Choice>
    <mc:Fallback xmlns="">
      <p:transition spd="slow" advTm="34895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9CCD5-012C-7097-61BA-C3B92FE58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EDB2-5D95-4CC3-9287-0B20B24C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Introduction to Research Questions and Hypotheses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5033D-CCA2-842F-9CD7-2C86F690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Research questions and hypotheses serve as "signposts" that guide the reader through a study.</a:t>
            </a:r>
          </a:p>
          <a:p>
            <a:pPr lvl="0"/>
            <a:r>
              <a:rPr lang="en-US" dirty="0"/>
              <a:t>They narrow the purpose statement to specific predictions (hypotheses) or questions to be answered.</a:t>
            </a:r>
          </a:p>
          <a:p>
            <a:pPr lvl="0"/>
            <a:r>
              <a:rPr lang="en-US" dirty="0"/>
              <a:t>This chapter outlines principles for designing quantitative research questions and hypotheses, providing scripts and models.</a:t>
            </a:r>
          </a:p>
          <a:p>
            <a:pPr lvl="0"/>
            <a:r>
              <a:rPr lang="en-US" dirty="0"/>
              <a:t>It then focuses on writing qualitative research questions, noting that qualitative research typically uses questions, not hypotheses.</a:t>
            </a:r>
          </a:p>
          <a:p>
            <a:pPr lvl="0"/>
            <a:r>
              <a:rPr lang="en-US" dirty="0"/>
              <a:t>Finally, it covers research questions and hypotheses in mixed methods studies, incorporating contemporary thinking.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E7E117-0D48-1ECC-B1BB-8E045F79E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9D840-B689-A23A-7D1F-CECFCB133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37B5-D60A-DC4B-E7AF-F95E76BD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Research Questions and Hypotheses: Overview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76D25-5A9B-5C49-7E66-5A5DC780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Quantitative research poses questions or hypotheses that examine relationships among variables.</a:t>
            </a:r>
          </a:p>
          <a:p>
            <a:pPr lvl="0"/>
            <a:r>
              <a:rPr lang="en-US" b="1" dirty="0"/>
              <a:t>Research Questions:</a:t>
            </a:r>
            <a:r>
              <a:rPr lang="en-US" dirty="0"/>
              <a:t> Interrogative statements about the relationship among variables.</a:t>
            </a:r>
          </a:p>
          <a:p>
            <a:pPr lvl="0"/>
            <a:r>
              <a:rPr lang="en-US" b="1" dirty="0"/>
              <a:t>Hypotheses:</a:t>
            </a:r>
            <a:r>
              <a:rPr lang="en-US" dirty="0"/>
              <a:t> Declarative statements about the relationship among variables, predicting an outcome.</a:t>
            </a:r>
          </a:p>
          <a:p>
            <a:pPr lvl="0"/>
            <a:r>
              <a:rPr lang="en-US" dirty="0"/>
              <a:t>Quantitative researchers usually use hypotheses in experiments, and research questions in surveys.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8C1269-D00F-55E4-AECB-728B364F1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5491-62F0-C0C2-350E-C81FBF67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47BBB-CE25-067A-22A3-99B3CD08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Textbox 901">
            <a:extLst>
              <a:ext uri="{FF2B5EF4-FFF2-40B4-BE49-F238E27FC236}">
                <a16:creationId xmlns:a16="http://schemas.microsoft.com/office/drawing/2014/main" id="{AC84005D-3AD2-3C88-F68D-8381CFB3A2AD}"/>
              </a:ext>
            </a:extLst>
          </p:cNvPr>
          <p:cNvSpPr txBox="1">
            <a:spLocks/>
          </p:cNvSpPr>
          <p:nvPr/>
        </p:nvSpPr>
        <p:spPr>
          <a:xfrm>
            <a:off x="838199" y="1899821"/>
            <a:ext cx="10515599" cy="4277142"/>
          </a:xfrm>
          <a:prstGeom prst="rect">
            <a:avLst/>
          </a:prstGeom>
          <a:solidFill>
            <a:srgbClr val="EDF5F5"/>
          </a:solidFill>
          <a:ln w="19050">
            <a:solidFill>
              <a:srgbClr val="B0CCCC"/>
            </a:solidFill>
            <a:prstDash val="solid"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230"/>
              </a:spcBef>
              <a:buNone/>
            </a:pPr>
            <a:r>
              <a:rPr lang="en-US" sz="16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 </a:t>
            </a:r>
            <a:endParaRPr lang="en-US" sz="1000" dirty="0">
              <a:effectLst/>
              <a:latin typeface="Arial MT"/>
              <a:ea typeface="Arial MT"/>
              <a:cs typeface="Arial MT"/>
            </a:endParaRPr>
          </a:p>
          <a:p>
            <a:pPr marL="186690" marR="787400" algn="just">
              <a:lnSpc>
                <a:spcPct val="106000"/>
              </a:lnSpc>
              <a:buNone/>
            </a:pPr>
            <a:r>
              <a:rPr lang="en-US" sz="16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Example 7.2</a:t>
            </a:r>
            <a:r>
              <a:rPr lang="en-US" sz="1650" spc="4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65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Script for a Relationship-Oriented Quantitative Research Question and Directional </a:t>
            </a:r>
            <a:r>
              <a:rPr lang="en-US" sz="1650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Hypothesis</a:t>
            </a:r>
            <a:endParaRPr lang="en-US" sz="1100" dirty="0">
              <a:effectLst/>
              <a:latin typeface="Arial MT"/>
              <a:ea typeface="Arial MT"/>
              <a:cs typeface="Arial MT"/>
            </a:endParaRPr>
          </a:p>
          <a:p>
            <a:pPr marL="186690" marR="200660">
              <a:lnSpc>
                <a:spcPct val="86000"/>
              </a:lnSpc>
              <a:spcBef>
                <a:spcPts val="1655"/>
              </a:spcBef>
              <a:buNone/>
              <a:tabLst>
                <a:tab pos="966470" algn="l"/>
                <a:tab pos="1328420" algn="l"/>
                <a:tab pos="3481070" algn="l"/>
                <a:tab pos="4224020" algn="l"/>
                <a:tab pos="4595495" algn="l"/>
              </a:tabLst>
            </a:pPr>
            <a:r>
              <a:rPr lang="en-US" sz="15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	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(name the theory) posits that </a:t>
            </a:r>
            <a:r>
              <a:rPr lang="en-US" sz="15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	</a:t>
            </a:r>
            <a:r>
              <a:rPr lang="en-US" sz="1500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(explain</a:t>
            </a:r>
            <a:r>
              <a:rPr lang="en-US" sz="1500" spc="4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relationships</a:t>
            </a:r>
            <a:r>
              <a:rPr lang="en-US" sz="1500" spc="-9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between</a:t>
            </a:r>
            <a:r>
              <a:rPr lang="en-US" sz="1500" spc="-10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variables).</a:t>
            </a:r>
            <a:r>
              <a:rPr lang="en-US" sz="1500" spc="-3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It</a:t>
            </a:r>
            <a:r>
              <a:rPr lang="en-US" sz="1500" spc="-3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is</a:t>
            </a:r>
            <a:r>
              <a:rPr lang="en-US" sz="1500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thus</a:t>
            </a:r>
            <a:r>
              <a:rPr lang="en-US" sz="1500" spc="-6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predicted</a:t>
            </a:r>
            <a:r>
              <a:rPr lang="en-US" sz="1500" spc="-7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that</a:t>
            </a:r>
            <a:r>
              <a:rPr lang="en-US" sz="1500" spc="-35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there will be a relationship between </a:t>
            </a:r>
            <a:r>
              <a:rPr lang="en-US" sz="15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	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(predictor variable) and </a:t>
            </a:r>
            <a:r>
              <a:rPr lang="en-US" sz="15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		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(outcome variable), such that </a:t>
            </a:r>
            <a:r>
              <a:rPr lang="en-US" sz="15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MT"/>
                <a:cs typeface="Arial MT"/>
              </a:rPr>
              <a:t>		</a:t>
            </a:r>
            <a:r>
              <a:rPr lang="en-US" sz="1500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(explain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 direction</a:t>
            </a:r>
            <a:r>
              <a:rPr lang="en-US" sz="1500" spc="-4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of the effect between</a:t>
            </a:r>
            <a:r>
              <a:rPr lang="en-US" sz="1500" spc="-4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50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the predictor and outcome </a:t>
            </a:r>
            <a:r>
              <a:rPr lang="en-US" sz="1500" spc="-10" dirty="0">
                <a:solidFill>
                  <a:srgbClr val="000000"/>
                </a:solidFill>
                <a:effectLst/>
                <a:latin typeface="Arial MT"/>
                <a:ea typeface="Arial MT"/>
                <a:cs typeface="Arial MT"/>
              </a:rPr>
              <a:t>variable).</a:t>
            </a:r>
            <a:endParaRPr lang="en-US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7894D1-6B3B-7CBF-559F-088545083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3641"/>
    </mc:Choice>
    <mc:Fallback>
      <p:transition spd="slow" advTm="541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9AE49-2C35-753E-EB32-748E72160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F9BA-A147-A138-E0A8-4474126F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Types of Variables in Quantitative Studies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69A08-2F81-207D-7350-2DB9FE8BB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/>
              <a:t>Independent Variable:</a:t>
            </a:r>
            <a:r>
              <a:rPr lang="en-US" dirty="0"/>
              <a:t> Influences or affects outcomes (treatment, manipulated, predictor).</a:t>
            </a:r>
          </a:p>
          <a:p>
            <a:pPr lvl="0"/>
            <a:r>
              <a:rPr lang="en-US" b="1" dirty="0"/>
              <a:t>Dependent Variable:</a:t>
            </a:r>
            <a:r>
              <a:rPr lang="en-US" dirty="0"/>
              <a:t> Outcomes or results affected by independent variables (criterion, response).</a:t>
            </a:r>
          </a:p>
          <a:p>
            <a:pPr lvl="0"/>
            <a:r>
              <a:rPr lang="en-US" b="1" dirty="0"/>
              <a:t>Mediating (Intervening) Variable:</a:t>
            </a:r>
            <a:r>
              <a:rPr lang="en-US" dirty="0"/>
              <a:t> Transmits the effect of an independent variable on a dependent variable.</a:t>
            </a:r>
          </a:p>
          <a:p>
            <a:pPr lvl="0"/>
            <a:r>
              <a:rPr lang="en-US" b="1" dirty="0"/>
              <a:t>Moderating Variable:</a:t>
            </a:r>
            <a:r>
              <a:rPr lang="en-US" dirty="0"/>
              <a:t> Affects the strength or direction of a relationship between other variables.</a:t>
            </a:r>
          </a:p>
          <a:p>
            <a:pPr lvl="0"/>
            <a:r>
              <a:rPr lang="en-US" b="1" dirty="0"/>
              <a:t>Confounding Variable:</a:t>
            </a:r>
            <a:r>
              <a:rPr lang="en-US" dirty="0"/>
              <a:t> Extraneous variable that could influence outcomes, needing to be controlled.</a:t>
            </a:r>
          </a:p>
          <a:p>
            <a:endParaRPr lang="fa-IR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635FDF-1F22-DE45-BD63-6BC9584C5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DDE77-E6CC-D1CB-2214-3F681FD7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F470-70C1-76D1-C733-6C82965A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Research Questions: Principles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8B2C6-FDDD-C911-4D0D-D743A2BCA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State questions (or hypotheses) to inquire about the relationship between two or more variables.</a:t>
            </a:r>
          </a:p>
          <a:p>
            <a:pPr lvl="0"/>
            <a:r>
              <a:rPr lang="en-US" dirty="0"/>
              <a:t>Use words like "relationship between," "comparison of," or "description of."</a:t>
            </a:r>
          </a:p>
          <a:p>
            <a:pPr lvl="0"/>
            <a:r>
              <a:rPr lang="en-US" dirty="0"/>
              <a:t>Include the independent, dependent, and any mediating/moderating variables.</a:t>
            </a:r>
          </a:p>
          <a:p>
            <a:pPr lvl="0"/>
            <a:r>
              <a:rPr lang="en-US" dirty="0"/>
              <a:t>Specify the participants and research site.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4E85E6-DC15-ACE8-99DB-3AF886746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B1753-8C5D-C119-9E8C-016296D0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0AAEA-A8B9-FA9D-2402-C44C5BF1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Quantitative Research Questions: Descriptive Questions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C3B6E-A935-CC81-0E72-3E255A56D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Address facts or conditions about a single variable or multiple variables.</a:t>
            </a:r>
          </a:p>
          <a:p>
            <a:pPr lvl="0"/>
            <a:r>
              <a:rPr lang="en-US" dirty="0"/>
              <a:t>Ask "how much," "how often," or "what percentage."</a:t>
            </a:r>
          </a:p>
          <a:p>
            <a:pPr lvl="0"/>
            <a:r>
              <a:rPr lang="en-US" dirty="0"/>
              <a:t>Example: "How many hours per week do students spend studying?" or "What are the attitudes of faculty members toward online learning?"</a:t>
            </a:r>
          </a:p>
          <a:p>
            <a:pPr lvl="0"/>
            <a:r>
              <a:rPr lang="en-US" dirty="0"/>
              <a:t>Provide information about characteristics of the sample or population.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D65CD-9007-2784-B865-8C754526B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1666</Words>
  <Application>Microsoft Office PowerPoint</Application>
  <PresentationFormat>Widescreen</PresentationFormat>
  <Paragraphs>144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MS Mincho</vt:lpstr>
      <vt:lpstr>Arial</vt:lpstr>
      <vt:lpstr>Arial Black</vt:lpstr>
      <vt:lpstr>Arial MT</vt:lpstr>
      <vt:lpstr>B Majid Shadow</vt:lpstr>
      <vt:lpstr>Calibri</vt:lpstr>
      <vt:lpstr>Calibri Light</vt:lpstr>
      <vt:lpstr>Times New Roman</vt:lpstr>
      <vt:lpstr>Office Theme</vt:lpstr>
      <vt:lpstr>بسم الله الرحمن الرحیم</vt:lpstr>
      <vt:lpstr>Chapter 7: Research Questions and Hypotheses Guiding Your Study's Inquiry </vt:lpstr>
      <vt:lpstr>PowerPoint Presentation</vt:lpstr>
      <vt:lpstr>Introduction to Research Questions and Hypotheses</vt:lpstr>
      <vt:lpstr>Quantitative Research Questions and Hypotheses: Overview</vt:lpstr>
      <vt:lpstr>PowerPoint Presentation</vt:lpstr>
      <vt:lpstr>Types of Variables in Quantitative Studies</vt:lpstr>
      <vt:lpstr>Quantitative Research Questions: Principles</vt:lpstr>
      <vt:lpstr>Quantitative Research Questions: Descriptive Questions</vt:lpstr>
      <vt:lpstr>PowerPoint Presentation</vt:lpstr>
      <vt:lpstr>Quantitative Research Questions: Inferential Questions</vt:lpstr>
      <vt:lpstr>Quantitative Hypotheses: Principles</vt:lpstr>
      <vt:lpstr>Quantitative Hypotheses: Null Hypothesis (H0)</vt:lpstr>
      <vt:lpstr>Quantitative Hypotheses: Alternative Hypothesis (H1 or Ha)</vt:lpstr>
      <vt:lpstr>Quantitative Hypotheses: Writing Scripts (Relationship)</vt:lpstr>
      <vt:lpstr>Quantitative Hypotheses: Writing Scripts (Comparison)</vt:lpstr>
      <vt:lpstr>Qualitative Research Questions: Overview</vt:lpstr>
      <vt:lpstr>Qualitative Research Questions: Central Question</vt:lpstr>
      <vt:lpstr>Qualitative Research Questions: Sub-Questions</vt:lpstr>
      <vt:lpstr>Qualitative Research Questions: Key Principles</vt:lpstr>
      <vt:lpstr>Qualitative Research Questions: Example Script</vt:lpstr>
      <vt:lpstr>Mixed Methods Research Questions: Three Types</vt:lpstr>
      <vt:lpstr>Mixed Methods Questions: General Principles</vt:lpstr>
      <vt:lpstr>Mixed Methods Question Script Example</vt:lpstr>
      <vt:lpstr>Importance for Research Design</vt:lpstr>
      <vt:lpstr>Iterative Nature of Question Development</vt:lpstr>
      <vt:lpstr>Avoiding Common Mistakes</vt:lpstr>
      <vt:lpstr>Final Review of Questions/Hypotheses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Writing Strategies and Ethical Considerations 1</dc:title>
  <dc:creator>Administrator</dc:creator>
  <cp:lastModifiedBy>admin</cp:lastModifiedBy>
  <cp:revision>74</cp:revision>
  <dcterms:created xsi:type="dcterms:W3CDTF">2025-07-23T06:20:54Z</dcterms:created>
  <dcterms:modified xsi:type="dcterms:W3CDTF">2025-08-09T09:11:12Z</dcterms:modified>
</cp:coreProperties>
</file>